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60" r:id="rId5"/>
    <p:sldId id="259"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0019"/>
    <a:srgbClr val="FDCC6B"/>
    <a:srgbClr val="FFD2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7"/>
    <p:restoredTop sz="94670"/>
  </p:normalViewPr>
  <p:slideViewPr>
    <p:cSldViewPr snapToGrid="0">
      <p:cViewPr>
        <p:scale>
          <a:sx n="135" d="100"/>
          <a:sy n="135" d="100"/>
        </p:scale>
        <p:origin x="496" y="-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6132EC-55D7-4A75-936D-7FA43CC884E5}" type="datetimeFigureOut">
              <a:rPr lang="en-US" smtClean="0"/>
              <a:t>9/13/22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048A6-DD9B-4C41-A10A-B229D4D6BA90}" type="slidenum">
              <a:rPr lang="en-US" smtClean="0"/>
              <a:t>‹#›</a:t>
            </a:fld>
            <a:endParaRPr lang="en-US"/>
          </a:p>
        </p:txBody>
      </p:sp>
    </p:spTree>
    <p:extLst>
      <p:ext uri="{BB962C8B-B14F-4D97-AF65-F5344CB8AC3E}">
        <p14:creationId xmlns:p14="http://schemas.microsoft.com/office/powerpoint/2010/main" val="4207472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Black and Latino households when surveyed were just as likely, if not more likely, to show interest in PEV ownership, primarily due to concerns about air quality in their communities</a:t>
            </a:r>
          </a:p>
          <a:p>
            <a:r>
              <a:rPr lang="en-US" dirty="0"/>
              <a:t>Model variety has increased (large cars, small and standard SUVs, minivans)</a:t>
            </a:r>
          </a:p>
        </p:txBody>
      </p:sp>
      <p:sp>
        <p:nvSpPr>
          <p:cNvPr id="4" name="Slide Number Placeholder 3"/>
          <p:cNvSpPr>
            <a:spLocks noGrp="1"/>
          </p:cNvSpPr>
          <p:nvPr>
            <p:ph type="sldNum" sz="quarter" idx="5"/>
          </p:nvPr>
        </p:nvSpPr>
        <p:spPr/>
        <p:txBody>
          <a:bodyPr/>
          <a:lstStyle/>
          <a:p>
            <a:fld id="{10E048A6-DD9B-4C41-A10A-B229D4D6BA90}" type="slidenum">
              <a:rPr lang="en-US" smtClean="0"/>
              <a:t>2</a:t>
            </a:fld>
            <a:endParaRPr lang="en-US"/>
          </a:p>
        </p:txBody>
      </p:sp>
    </p:spTree>
    <p:extLst>
      <p:ext uri="{BB962C8B-B14F-4D97-AF65-F5344CB8AC3E}">
        <p14:creationId xmlns:p14="http://schemas.microsoft.com/office/powerpoint/2010/main" val="3619669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BA61-B21B-96F5-CB74-00883FE227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02155-693D-F3B3-F4FD-B5524DEEAA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AD8BE7-0DDA-0990-75F6-140647458AEB}"/>
              </a:ext>
            </a:extLst>
          </p:cNvPr>
          <p:cNvSpPr>
            <a:spLocks noGrp="1"/>
          </p:cNvSpPr>
          <p:nvPr>
            <p:ph type="dt" sz="half" idx="10"/>
          </p:nvPr>
        </p:nvSpPr>
        <p:spPr/>
        <p:txBody>
          <a:bodyPr/>
          <a:lstStyle/>
          <a:p>
            <a:fld id="{DF719D84-A1B9-4C2B-A737-D1557E36CDEB}" type="datetimeFigureOut">
              <a:rPr lang="en-US" smtClean="0"/>
              <a:t>9/13/22</a:t>
            </a:fld>
            <a:endParaRPr lang="en-US"/>
          </a:p>
        </p:txBody>
      </p:sp>
      <p:sp>
        <p:nvSpPr>
          <p:cNvPr id="5" name="Footer Placeholder 4">
            <a:extLst>
              <a:ext uri="{FF2B5EF4-FFF2-40B4-BE49-F238E27FC236}">
                <a16:creationId xmlns:a16="http://schemas.microsoft.com/office/drawing/2014/main" id="{32952AC8-3E3D-1E1E-E217-B4A55B64A9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99790-E680-F7EA-0C46-DBAAFFD63727}"/>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405933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86D88-B3A2-AAE0-0CB3-56B758A6F7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17614C-7C32-1D8E-199E-E3FD19D885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9EF5CF-D180-2C6E-BB35-4501912A31A9}"/>
              </a:ext>
            </a:extLst>
          </p:cNvPr>
          <p:cNvSpPr>
            <a:spLocks noGrp="1"/>
          </p:cNvSpPr>
          <p:nvPr>
            <p:ph type="dt" sz="half" idx="10"/>
          </p:nvPr>
        </p:nvSpPr>
        <p:spPr/>
        <p:txBody>
          <a:bodyPr/>
          <a:lstStyle/>
          <a:p>
            <a:fld id="{DF719D84-A1B9-4C2B-A737-D1557E36CDEB}" type="datetimeFigureOut">
              <a:rPr lang="en-US" smtClean="0"/>
              <a:t>9/13/22</a:t>
            </a:fld>
            <a:endParaRPr lang="en-US"/>
          </a:p>
        </p:txBody>
      </p:sp>
      <p:sp>
        <p:nvSpPr>
          <p:cNvPr id="5" name="Footer Placeholder 4">
            <a:extLst>
              <a:ext uri="{FF2B5EF4-FFF2-40B4-BE49-F238E27FC236}">
                <a16:creationId xmlns:a16="http://schemas.microsoft.com/office/drawing/2014/main" id="{D4B340D1-9819-962A-8B89-E13C0E24A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7B4A61-4B0B-39F3-1F0D-501A4C26A26D}"/>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3807353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C00648-02AE-D826-856A-B5CFB006AA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9C8A3C-EFB4-EA5A-7269-9B39D8C90A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BB6930-9092-7867-E5BC-66DC7CD67C82}"/>
              </a:ext>
            </a:extLst>
          </p:cNvPr>
          <p:cNvSpPr>
            <a:spLocks noGrp="1"/>
          </p:cNvSpPr>
          <p:nvPr>
            <p:ph type="dt" sz="half" idx="10"/>
          </p:nvPr>
        </p:nvSpPr>
        <p:spPr/>
        <p:txBody>
          <a:bodyPr/>
          <a:lstStyle/>
          <a:p>
            <a:fld id="{DF719D84-A1B9-4C2B-A737-D1557E36CDEB}" type="datetimeFigureOut">
              <a:rPr lang="en-US" smtClean="0"/>
              <a:t>9/13/22</a:t>
            </a:fld>
            <a:endParaRPr lang="en-US"/>
          </a:p>
        </p:txBody>
      </p:sp>
      <p:sp>
        <p:nvSpPr>
          <p:cNvPr id="5" name="Footer Placeholder 4">
            <a:extLst>
              <a:ext uri="{FF2B5EF4-FFF2-40B4-BE49-F238E27FC236}">
                <a16:creationId xmlns:a16="http://schemas.microsoft.com/office/drawing/2014/main" id="{C8854982-A427-2E62-C395-2CC7B0DD49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3271A6-2DEA-13A3-632F-BC447F915D81}"/>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316993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D08F4-6504-86E3-5A18-DBB5B397E2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513606-C3F8-180F-811B-43034EDE58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1248B3-0567-DDCC-2F0F-CE40F266C775}"/>
              </a:ext>
            </a:extLst>
          </p:cNvPr>
          <p:cNvSpPr>
            <a:spLocks noGrp="1"/>
          </p:cNvSpPr>
          <p:nvPr>
            <p:ph type="dt" sz="half" idx="10"/>
          </p:nvPr>
        </p:nvSpPr>
        <p:spPr/>
        <p:txBody>
          <a:bodyPr/>
          <a:lstStyle/>
          <a:p>
            <a:fld id="{DF719D84-A1B9-4C2B-A737-D1557E36CDEB}" type="datetimeFigureOut">
              <a:rPr lang="en-US" smtClean="0"/>
              <a:t>9/13/22</a:t>
            </a:fld>
            <a:endParaRPr lang="en-US"/>
          </a:p>
        </p:txBody>
      </p:sp>
      <p:sp>
        <p:nvSpPr>
          <p:cNvPr id="5" name="Footer Placeholder 4">
            <a:extLst>
              <a:ext uri="{FF2B5EF4-FFF2-40B4-BE49-F238E27FC236}">
                <a16:creationId xmlns:a16="http://schemas.microsoft.com/office/drawing/2014/main" id="{998136FE-6C0B-8E89-75AB-0CF81F460B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7AF08-2632-8BCA-E735-85E03637CB61}"/>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157478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FC796-3301-4E92-118B-0D10B7B37C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38949C-252B-4B9F-C130-BA0DD82F02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EF00E0-248E-E673-03C3-5B31FA2AA7C5}"/>
              </a:ext>
            </a:extLst>
          </p:cNvPr>
          <p:cNvSpPr>
            <a:spLocks noGrp="1"/>
          </p:cNvSpPr>
          <p:nvPr>
            <p:ph type="dt" sz="half" idx="10"/>
          </p:nvPr>
        </p:nvSpPr>
        <p:spPr/>
        <p:txBody>
          <a:bodyPr/>
          <a:lstStyle/>
          <a:p>
            <a:fld id="{DF719D84-A1B9-4C2B-A737-D1557E36CDEB}" type="datetimeFigureOut">
              <a:rPr lang="en-US" smtClean="0"/>
              <a:t>9/13/22</a:t>
            </a:fld>
            <a:endParaRPr lang="en-US"/>
          </a:p>
        </p:txBody>
      </p:sp>
      <p:sp>
        <p:nvSpPr>
          <p:cNvPr id="5" name="Footer Placeholder 4">
            <a:extLst>
              <a:ext uri="{FF2B5EF4-FFF2-40B4-BE49-F238E27FC236}">
                <a16:creationId xmlns:a16="http://schemas.microsoft.com/office/drawing/2014/main" id="{5D348ADF-5B8D-F9FA-53ED-52C4246983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7DAB4-70CE-9DED-B6CE-C07886047900}"/>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3092368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CCB8-62AA-747E-AE38-C444119DCE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35390C-288A-7DD8-107E-2ADCED3BF6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74B16C-B651-3F09-96E4-49EA1CC172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170B69-F392-7DC2-B2C9-AE76C00C1B59}"/>
              </a:ext>
            </a:extLst>
          </p:cNvPr>
          <p:cNvSpPr>
            <a:spLocks noGrp="1"/>
          </p:cNvSpPr>
          <p:nvPr>
            <p:ph type="dt" sz="half" idx="10"/>
          </p:nvPr>
        </p:nvSpPr>
        <p:spPr/>
        <p:txBody>
          <a:bodyPr/>
          <a:lstStyle/>
          <a:p>
            <a:fld id="{DF719D84-A1B9-4C2B-A737-D1557E36CDEB}" type="datetimeFigureOut">
              <a:rPr lang="en-US" smtClean="0"/>
              <a:t>9/13/22</a:t>
            </a:fld>
            <a:endParaRPr lang="en-US"/>
          </a:p>
        </p:txBody>
      </p:sp>
      <p:sp>
        <p:nvSpPr>
          <p:cNvPr id="6" name="Footer Placeholder 5">
            <a:extLst>
              <a:ext uri="{FF2B5EF4-FFF2-40B4-BE49-F238E27FC236}">
                <a16:creationId xmlns:a16="http://schemas.microsoft.com/office/drawing/2014/main" id="{25BF409A-E5B7-36F0-CBAF-FCFDE9B275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3B371-AD93-19BF-4663-BAADED9B304C}"/>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3947176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CE895-C3DD-07EA-1586-9957555230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2F560D-AE97-BD36-9908-27ABD6ECC9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50644A-EAB7-9085-8238-9E5BA4F302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51F4C3-DA95-7457-1224-4ECBC2D317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845A89-626C-BAED-4451-7DFE14C025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600C64-6E4F-6886-0C46-59E627050AB9}"/>
              </a:ext>
            </a:extLst>
          </p:cNvPr>
          <p:cNvSpPr>
            <a:spLocks noGrp="1"/>
          </p:cNvSpPr>
          <p:nvPr>
            <p:ph type="dt" sz="half" idx="10"/>
          </p:nvPr>
        </p:nvSpPr>
        <p:spPr/>
        <p:txBody>
          <a:bodyPr/>
          <a:lstStyle/>
          <a:p>
            <a:fld id="{DF719D84-A1B9-4C2B-A737-D1557E36CDEB}" type="datetimeFigureOut">
              <a:rPr lang="en-US" smtClean="0"/>
              <a:t>9/13/22</a:t>
            </a:fld>
            <a:endParaRPr lang="en-US"/>
          </a:p>
        </p:txBody>
      </p:sp>
      <p:sp>
        <p:nvSpPr>
          <p:cNvPr id="8" name="Footer Placeholder 7">
            <a:extLst>
              <a:ext uri="{FF2B5EF4-FFF2-40B4-BE49-F238E27FC236}">
                <a16:creationId xmlns:a16="http://schemas.microsoft.com/office/drawing/2014/main" id="{57B13A63-A8C3-141A-EF9F-3A8E32BEE3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00C3E4-68A4-70AF-A069-A40E964E7F8E}"/>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1529939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38BE9-3AB8-0280-FBE2-E6127E107B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707A52-D00A-4CC8-BFD3-63290125D899}"/>
              </a:ext>
            </a:extLst>
          </p:cNvPr>
          <p:cNvSpPr>
            <a:spLocks noGrp="1"/>
          </p:cNvSpPr>
          <p:nvPr>
            <p:ph type="dt" sz="half" idx="10"/>
          </p:nvPr>
        </p:nvSpPr>
        <p:spPr/>
        <p:txBody>
          <a:bodyPr/>
          <a:lstStyle/>
          <a:p>
            <a:fld id="{DF719D84-A1B9-4C2B-A737-D1557E36CDEB}" type="datetimeFigureOut">
              <a:rPr lang="en-US" smtClean="0"/>
              <a:t>9/13/22</a:t>
            </a:fld>
            <a:endParaRPr lang="en-US"/>
          </a:p>
        </p:txBody>
      </p:sp>
      <p:sp>
        <p:nvSpPr>
          <p:cNvPr id="4" name="Footer Placeholder 3">
            <a:extLst>
              <a:ext uri="{FF2B5EF4-FFF2-40B4-BE49-F238E27FC236}">
                <a16:creationId xmlns:a16="http://schemas.microsoft.com/office/drawing/2014/main" id="{AD33ADAC-1C78-F742-681F-9AA528653E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F94509-B3FF-103F-92B0-E2800F0ABD3A}"/>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3253296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E0FACC-8472-3DAE-DD04-9CBD469CDE2B}"/>
              </a:ext>
            </a:extLst>
          </p:cNvPr>
          <p:cNvSpPr>
            <a:spLocks noGrp="1"/>
          </p:cNvSpPr>
          <p:nvPr>
            <p:ph type="dt" sz="half" idx="10"/>
          </p:nvPr>
        </p:nvSpPr>
        <p:spPr/>
        <p:txBody>
          <a:bodyPr/>
          <a:lstStyle/>
          <a:p>
            <a:fld id="{DF719D84-A1B9-4C2B-A737-D1557E36CDEB}" type="datetimeFigureOut">
              <a:rPr lang="en-US" smtClean="0"/>
              <a:t>9/13/22</a:t>
            </a:fld>
            <a:endParaRPr lang="en-US"/>
          </a:p>
        </p:txBody>
      </p:sp>
      <p:sp>
        <p:nvSpPr>
          <p:cNvPr id="3" name="Footer Placeholder 2">
            <a:extLst>
              <a:ext uri="{FF2B5EF4-FFF2-40B4-BE49-F238E27FC236}">
                <a16:creationId xmlns:a16="http://schemas.microsoft.com/office/drawing/2014/main" id="{7375FB6A-C665-9843-750C-5B1663C445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A55E0D-5CC3-FF5C-4B5C-FEC628BDFD7F}"/>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3519759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51C29-F8F0-F753-CDCB-25DC3E7D0A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C0720B-8C01-83A5-D654-D75B86217C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553BA2-24B7-E50D-4998-9ED693054D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37F284-77B8-B4CC-6F9B-FF8794EAEB78}"/>
              </a:ext>
            </a:extLst>
          </p:cNvPr>
          <p:cNvSpPr>
            <a:spLocks noGrp="1"/>
          </p:cNvSpPr>
          <p:nvPr>
            <p:ph type="dt" sz="half" idx="10"/>
          </p:nvPr>
        </p:nvSpPr>
        <p:spPr/>
        <p:txBody>
          <a:bodyPr/>
          <a:lstStyle/>
          <a:p>
            <a:fld id="{DF719D84-A1B9-4C2B-A737-D1557E36CDEB}" type="datetimeFigureOut">
              <a:rPr lang="en-US" smtClean="0"/>
              <a:t>9/13/22</a:t>
            </a:fld>
            <a:endParaRPr lang="en-US"/>
          </a:p>
        </p:txBody>
      </p:sp>
      <p:sp>
        <p:nvSpPr>
          <p:cNvPr id="6" name="Footer Placeholder 5">
            <a:extLst>
              <a:ext uri="{FF2B5EF4-FFF2-40B4-BE49-F238E27FC236}">
                <a16:creationId xmlns:a16="http://schemas.microsoft.com/office/drawing/2014/main" id="{223F9064-7BA7-00D6-F2C1-A0C0F0E32A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9B842C-0FDF-E14B-641F-C3CC2F2FC4AE}"/>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2193233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5DE66-A770-63E3-F303-4C03991955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41495E-24A1-7136-A0BC-5B3F9211DE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DB6451-E796-F3E7-5620-3D925B844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BC7106-6B43-7459-1F4E-C39494F8316E}"/>
              </a:ext>
            </a:extLst>
          </p:cNvPr>
          <p:cNvSpPr>
            <a:spLocks noGrp="1"/>
          </p:cNvSpPr>
          <p:nvPr>
            <p:ph type="dt" sz="half" idx="10"/>
          </p:nvPr>
        </p:nvSpPr>
        <p:spPr/>
        <p:txBody>
          <a:bodyPr/>
          <a:lstStyle/>
          <a:p>
            <a:fld id="{DF719D84-A1B9-4C2B-A737-D1557E36CDEB}" type="datetimeFigureOut">
              <a:rPr lang="en-US" smtClean="0"/>
              <a:t>9/13/22</a:t>
            </a:fld>
            <a:endParaRPr lang="en-US"/>
          </a:p>
        </p:txBody>
      </p:sp>
      <p:sp>
        <p:nvSpPr>
          <p:cNvPr id="6" name="Footer Placeholder 5">
            <a:extLst>
              <a:ext uri="{FF2B5EF4-FFF2-40B4-BE49-F238E27FC236}">
                <a16:creationId xmlns:a16="http://schemas.microsoft.com/office/drawing/2014/main" id="{BF29D6ED-EFE4-C1A9-ECF1-E82594B5E5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7693A9-B334-B81F-3667-CE8D2DDE1C8B}"/>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145362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6C40A5-07BB-A32A-74F5-6156460C3D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D602C1-191F-F5F4-8F9F-0C13086F6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B717A1-637C-BBD4-0AC3-9756451574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719D84-A1B9-4C2B-A737-D1557E36CDEB}" type="datetimeFigureOut">
              <a:rPr lang="en-US" smtClean="0"/>
              <a:t>9/13/22</a:t>
            </a:fld>
            <a:endParaRPr lang="en-US"/>
          </a:p>
        </p:txBody>
      </p:sp>
      <p:sp>
        <p:nvSpPr>
          <p:cNvPr id="5" name="Footer Placeholder 4">
            <a:extLst>
              <a:ext uri="{FF2B5EF4-FFF2-40B4-BE49-F238E27FC236}">
                <a16:creationId xmlns:a16="http://schemas.microsoft.com/office/drawing/2014/main" id="{E1526CFD-C71E-D061-6CAF-DB936D86EF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C5D6BC-AC76-2454-DB26-A0AC70EDD4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3B1BE7-AD70-4E4C-A51A-40F6B1F32D18}" type="slidenum">
              <a:rPr lang="en-US" smtClean="0"/>
              <a:t>‹#›</a:t>
            </a:fld>
            <a:endParaRPr lang="en-US"/>
          </a:p>
        </p:txBody>
      </p:sp>
    </p:spTree>
    <p:extLst>
      <p:ext uri="{BB962C8B-B14F-4D97-AF65-F5344CB8AC3E}">
        <p14:creationId xmlns:p14="http://schemas.microsoft.com/office/powerpoint/2010/main" val="3503253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whitehouse.gov/wp-content/uploads/2021/07/M-21-28.pdf"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transportation.gov/equity-Justice40"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www.fhwa.dot.gov/bipartisan-infrastructure-law/nevi_formula_program.cf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fhwa.dot.gov/environment/alternative_fuel_corridors/nominations/90d_nevi_formula_program_guidance.pdf"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6048D1-1478-4337-3368-CFB52828E99E}"/>
              </a:ext>
            </a:extLst>
          </p:cNvPr>
          <p:cNvSpPr/>
          <p:nvPr/>
        </p:nvSpPr>
        <p:spPr>
          <a:xfrm>
            <a:off x="0" y="0"/>
            <a:ext cx="12192000" cy="68580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C48641-970D-467A-DEE6-81BF8575E07C}"/>
              </a:ext>
            </a:extLst>
          </p:cNvPr>
          <p:cNvSpPr>
            <a:spLocks noGrp="1"/>
          </p:cNvSpPr>
          <p:nvPr>
            <p:ph type="ctrTitle"/>
          </p:nvPr>
        </p:nvSpPr>
        <p:spPr/>
        <p:txBody>
          <a:bodyPr>
            <a:normAutofit/>
          </a:bodyPr>
          <a:lstStyle/>
          <a:p>
            <a:r>
              <a:rPr lang="en-US" b="1" dirty="0">
                <a:solidFill>
                  <a:srgbClr val="7A0019"/>
                </a:solidFill>
              </a:rPr>
              <a:t>PEV Equity, Public Charging,</a:t>
            </a:r>
            <a:br>
              <a:rPr lang="en-US" b="1" dirty="0">
                <a:solidFill>
                  <a:srgbClr val="7A0019"/>
                </a:solidFill>
              </a:rPr>
            </a:br>
            <a:r>
              <a:rPr lang="en-US" b="1" dirty="0">
                <a:solidFill>
                  <a:srgbClr val="7A0019"/>
                </a:solidFill>
              </a:rPr>
              <a:t>&amp; Justice40 Initiative</a:t>
            </a:r>
          </a:p>
        </p:txBody>
      </p:sp>
      <p:sp>
        <p:nvSpPr>
          <p:cNvPr id="3" name="Subtitle 2">
            <a:extLst>
              <a:ext uri="{FF2B5EF4-FFF2-40B4-BE49-F238E27FC236}">
                <a16:creationId xmlns:a16="http://schemas.microsoft.com/office/drawing/2014/main" id="{D30068D0-E192-5ABA-7101-7A3FDA7752B4}"/>
              </a:ext>
            </a:extLst>
          </p:cNvPr>
          <p:cNvSpPr>
            <a:spLocks noGrp="1"/>
          </p:cNvSpPr>
          <p:nvPr>
            <p:ph type="subTitle" idx="1"/>
          </p:nvPr>
        </p:nvSpPr>
        <p:spPr/>
        <p:txBody>
          <a:bodyPr/>
          <a:lstStyle/>
          <a:p>
            <a:r>
              <a:rPr lang="en-US" b="1" dirty="0"/>
              <a:t>Hannah </a:t>
            </a:r>
            <a:r>
              <a:rPr lang="en-US" b="1" dirty="0" err="1"/>
              <a:t>DeBruin</a:t>
            </a:r>
            <a:endParaRPr lang="en-US" b="1" dirty="0"/>
          </a:p>
          <a:p>
            <a:r>
              <a:rPr lang="en-US" b="1" dirty="0"/>
              <a:t>Weekly Meeting: Transit Data Subgroup</a:t>
            </a:r>
          </a:p>
          <a:p>
            <a:r>
              <a:rPr lang="en-US" b="1" dirty="0"/>
              <a:t>9/14/22</a:t>
            </a:r>
          </a:p>
        </p:txBody>
      </p:sp>
      <p:pic>
        <p:nvPicPr>
          <p:cNvPr id="1028" name="Picture 4">
            <a:extLst>
              <a:ext uri="{FF2B5EF4-FFF2-40B4-BE49-F238E27FC236}">
                <a16:creationId xmlns:a16="http://schemas.microsoft.com/office/drawing/2014/main" id="{6407B8B7-366F-1734-2F41-52E26E510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7698" y="5901848"/>
            <a:ext cx="1554302" cy="8742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81A34AE-69C1-41C3-0C17-F245B6578425}"/>
              </a:ext>
            </a:extLst>
          </p:cNvPr>
          <p:cNvPicPr>
            <a:picLocks noChangeAspect="1"/>
          </p:cNvPicPr>
          <p:nvPr/>
        </p:nvPicPr>
        <p:blipFill>
          <a:blip r:embed="rId3"/>
          <a:stretch>
            <a:fillRect/>
          </a:stretch>
        </p:blipFill>
        <p:spPr>
          <a:xfrm>
            <a:off x="3025223" y="655775"/>
            <a:ext cx="628650" cy="219075"/>
          </a:xfrm>
          <a:prstGeom prst="rect">
            <a:avLst/>
          </a:prstGeom>
        </p:spPr>
      </p:pic>
    </p:spTree>
    <p:extLst>
      <p:ext uri="{BB962C8B-B14F-4D97-AF65-F5344CB8AC3E}">
        <p14:creationId xmlns:p14="http://schemas.microsoft.com/office/powerpoint/2010/main" val="271739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CB3A0A-BA6D-A5D4-583C-FE56BBEC5E75}"/>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8A88055-E26A-5DDF-952B-763FA2D64B8E}"/>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94170C7-CABE-CF05-BED3-31C10DE028D6}"/>
              </a:ext>
            </a:extLst>
          </p:cNvPr>
          <p:cNvSpPr txBox="1">
            <a:spLocks/>
          </p:cNvSpPr>
          <p:nvPr/>
        </p:nvSpPr>
        <p:spPr>
          <a:xfrm>
            <a:off x="132522" y="181458"/>
            <a:ext cx="914400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Further Investigation Ideas</a:t>
            </a:r>
          </a:p>
        </p:txBody>
      </p:sp>
      <p:pic>
        <p:nvPicPr>
          <p:cNvPr id="5" name="Picture 4">
            <a:extLst>
              <a:ext uri="{FF2B5EF4-FFF2-40B4-BE49-F238E27FC236}">
                <a16:creationId xmlns:a16="http://schemas.microsoft.com/office/drawing/2014/main" id="{9A7A367B-539D-47A7-23BF-34FC3A46E4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4BF7A983-7770-7E5F-036D-4B4D1E629941}"/>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(9/14/2022)</a:t>
            </a:r>
          </a:p>
        </p:txBody>
      </p:sp>
      <p:sp>
        <p:nvSpPr>
          <p:cNvPr id="7" name="Title 1">
            <a:extLst>
              <a:ext uri="{FF2B5EF4-FFF2-40B4-BE49-F238E27FC236}">
                <a16:creationId xmlns:a16="http://schemas.microsoft.com/office/drawing/2014/main" id="{D261855B-0381-DC54-0324-7C3FF4581940}"/>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8" name="Slide Number Placeholder 7">
            <a:extLst>
              <a:ext uri="{FF2B5EF4-FFF2-40B4-BE49-F238E27FC236}">
                <a16:creationId xmlns:a16="http://schemas.microsoft.com/office/drawing/2014/main" id="{C7343BC2-D84B-F949-2EF0-ED2946ABDF70}"/>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10</a:t>
            </a:fld>
            <a:endParaRPr lang="en-US" sz="2000" dirty="0">
              <a:solidFill>
                <a:schemeClr val="tx1"/>
              </a:solidFill>
            </a:endParaRPr>
          </a:p>
        </p:txBody>
      </p:sp>
      <p:cxnSp>
        <p:nvCxnSpPr>
          <p:cNvPr id="10" name="Straight Connector 9">
            <a:extLst>
              <a:ext uri="{FF2B5EF4-FFF2-40B4-BE49-F238E27FC236}">
                <a16:creationId xmlns:a16="http://schemas.microsoft.com/office/drawing/2014/main" id="{69D65FF2-7DB3-8B66-2715-EF34F83F1103}"/>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7CBE8E2-DFC8-51EB-CEF2-63BDEB867991}"/>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24A6114-73D5-0650-F0C5-8292F7510D56}"/>
              </a:ext>
            </a:extLst>
          </p:cNvPr>
          <p:cNvSpPr txBox="1"/>
          <p:nvPr/>
        </p:nvSpPr>
        <p:spPr>
          <a:xfrm>
            <a:off x="669956" y="1502875"/>
            <a:ext cx="10298397" cy="2784737"/>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dirty="0"/>
              <a:t>Most locations in the plan are along interstate AFC corridors. Locate plans with the cities urbanized area?</a:t>
            </a:r>
          </a:p>
          <a:p>
            <a:pPr marL="285750" indent="-285750">
              <a:lnSpc>
                <a:spcPct val="200000"/>
              </a:lnSpc>
              <a:buFont typeface="Arial" panose="020B0604020202020204" pitchFamily="34" charset="0"/>
              <a:buChar char="•"/>
            </a:pPr>
            <a:r>
              <a:rPr lang="en-US" dirty="0"/>
              <a:t>Figure out details of NEVI fund appropriation decisions (from federal to states)</a:t>
            </a:r>
          </a:p>
          <a:p>
            <a:pPr marL="285750" indent="-285750">
              <a:lnSpc>
                <a:spcPct val="200000"/>
              </a:lnSpc>
              <a:buFont typeface="Arial" panose="020B0604020202020204" pitchFamily="34" charset="0"/>
              <a:buChar char="•"/>
            </a:pPr>
            <a:r>
              <a:rPr lang="en-US" dirty="0"/>
              <a:t>Look into requirements for minimum # of charging stations in new multi-family developments</a:t>
            </a:r>
          </a:p>
          <a:p>
            <a:pPr marL="285750" indent="-285750">
              <a:lnSpc>
                <a:spcPct val="200000"/>
              </a:lnSpc>
              <a:buFont typeface="Arial" panose="020B0604020202020204" pitchFamily="34" charset="0"/>
              <a:buChar char="•"/>
            </a:pPr>
            <a:r>
              <a:rPr lang="en-US" dirty="0"/>
              <a:t>Look into future market trends with PEV models and costs</a:t>
            </a:r>
          </a:p>
          <a:p>
            <a:pPr marL="285750" indent="-285750">
              <a:lnSpc>
                <a:spcPct val="200000"/>
              </a:lnSpc>
              <a:buFont typeface="Arial" panose="020B0604020202020204" pitchFamily="34" charset="0"/>
              <a:buChar char="•"/>
            </a:pPr>
            <a:r>
              <a:rPr lang="en-US" dirty="0"/>
              <a:t>PEV carsharing equity opportunities?</a:t>
            </a:r>
          </a:p>
        </p:txBody>
      </p:sp>
      <p:pic>
        <p:nvPicPr>
          <p:cNvPr id="16" name="Picture 15">
            <a:extLst>
              <a:ext uri="{FF2B5EF4-FFF2-40B4-BE49-F238E27FC236}">
                <a16:creationId xmlns:a16="http://schemas.microsoft.com/office/drawing/2014/main" id="{B8E142AE-923E-D983-9A1F-7137BFCF01AF}"/>
              </a:ext>
            </a:extLst>
          </p:cNvPr>
          <p:cNvPicPr>
            <a:picLocks noChangeAspect="1"/>
          </p:cNvPicPr>
          <p:nvPr/>
        </p:nvPicPr>
        <p:blipFill rotWithShape="1">
          <a:blip r:embed="rId3">
            <a:extLst>
              <a:ext uri="{28A0092B-C50C-407E-A947-70E740481C1C}">
                <a14:useLocalDpi xmlns:a14="http://schemas.microsoft.com/office/drawing/2010/main" val="0"/>
              </a:ext>
            </a:extLst>
          </a:blip>
          <a:srcRect l="26117" r="23574"/>
          <a:stretch/>
        </p:blipFill>
        <p:spPr>
          <a:xfrm rot="5400000">
            <a:off x="7994040" y="2595883"/>
            <a:ext cx="2847670" cy="4245242"/>
          </a:xfrm>
          <a:prstGeom prst="rect">
            <a:avLst/>
          </a:prstGeom>
        </p:spPr>
      </p:pic>
    </p:spTree>
    <p:extLst>
      <p:ext uri="{BB962C8B-B14F-4D97-AF65-F5344CB8AC3E}">
        <p14:creationId xmlns:p14="http://schemas.microsoft.com/office/powerpoint/2010/main" val="2704419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CB3A0A-BA6D-A5D4-583C-FE56BBEC5E75}"/>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8A88055-E26A-5DDF-952B-763FA2D64B8E}"/>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94170C7-CABE-CF05-BED3-31C10DE028D6}"/>
              </a:ext>
            </a:extLst>
          </p:cNvPr>
          <p:cNvSpPr txBox="1">
            <a:spLocks/>
          </p:cNvSpPr>
          <p:nvPr/>
        </p:nvSpPr>
        <p:spPr>
          <a:xfrm>
            <a:off x="132522" y="181458"/>
            <a:ext cx="914400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PEV Equity – General Issues</a:t>
            </a:r>
          </a:p>
        </p:txBody>
      </p:sp>
      <p:pic>
        <p:nvPicPr>
          <p:cNvPr id="5" name="Picture 4">
            <a:extLst>
              <a:ext uri="{FF2B5EF4-FFF2-40B4-BE49-F238E27FC236}">
                <a16:creationId xmlns:a16="http://schemas.microsoft.com/office/drawing/2014/main" id="{9A7A367B-539D-47A7-23BF-34FC3A46E4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4BF7A983-7770-7E5F-036D-4B4D1E629941}"/>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(9/14/2022)</a:t>
            </a:r>
          </a:p>
        </p:txBody>
      </p:sp>
      <p:sp>
        <p:nvSpPr>
          <p:cNvPr id="7" name="Title 1">
            <a:extLst>
              <a:ext uri="{FF2B5EF4-FFF2-40B4-BE49-F238E27FC236}">
                <a16:creationId xmlns:a16="http://schemas.microsoft.com/office/drawing/2014/main" id="{D261855B-0381-DC54-0324-7C3FF4581940}"/>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8" name="Slide Number Placeholder 7">
            <a:extLst>
              <a:ext uri="{FF2B5EF4-FFF2-40B4-BE49-F238E27FC236}">
                <a16:creationId xmlns:a16="http://schemas.microsoft.com/office/drawing/2014/main" id="{C7343BC2-D84B-F949-2EF0-ED2946ABDF70}"/>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2</a:t>
            </a:fld>
            <a:endParaRPr lang="en-US" sz="2000" dirty="0">
              <a:solidFill>
                <a:schemeClr val="tx1"/>
              </a:solidFill>
            </a:endParaRPr>
          </a:p>
        </p:txBody>
      </p:sp>
      <p:cxnSp>
        <p:nvCxnSpPr>
          <p:cNvPr id="10" name="Straight Connector 9">
            <a:extLst>
              <a:ext uri="{FF2B5EF4-FFF2-40B4-BE49-F238E27FC236}">
                <a16:creationId xmlns:a16="http://schemas.microsoft.com/office/drawing/2014/main" id="{69D65FF2-7DB3-8B66-2715-EF34F83F1103}"/>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7CBE8E2-DFC8-51EB-CEF2-63BDEB867991}"/>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F7AAEF9-66D3-78C9-52F4-950B347CE5AC}"/>
              </a:ext>
            </a:extLst>
          </p:cNvPr>
          <p:cNvSpPr txBox="1"/>
          <p:nvPr/>
        </p:nvSpPr>
        <p:spPr>
          <a:xfrm>
            <a:off x="9021294" y="6049086"/>
            <a:ext cx="3292033" cy="276999"/>
          </a:xfrm>
          <a:prstGeom prst="rect">
            <a:avLst/>
          </a:prstGeom>
          <a:noFill/>
        </p:spPr>
        <p:txBody>
          <a:bodyPr wrap="square" rtlCol="0">
            <a:spAutoFit/>
          </a:bodyPr>
          <a:lstStyle/>
          <a:p>
            <a:r>
              <a:rPr lang="en-US" sz="1200" dirty="0"/>
              <a:t>[Hardman et al, MIT Science Policy Review, 2021]</a:t>
            </a:r>
          </a:p>
        </p:txBody>
      </p:sp>
      <p:sp>
        <p:nvSpPr>
          <p:cNvPr id="16" name="TextBox 15">
            <a:extLst>
              <a:ext uri="{FF2B5EF4-FFF2-40B4-BE49-F238E27FC236}">
                <a16:creationId xmlns:a16="http://schemas.microsoft.com/office/drawing/2014/main" id="{490BE464-27D1-65B2-E4F1-0013AC5DF549}"/>
              </a:ext>
            </a:extLst>
          </p:cNvPr>
          <p:cNvSpPr txBox="1"/>
          <p:nvPr/>
        </p:nvSpPr>
        <p:spPr>
          <a:xfrm>
            <a:off x="280658" y="1647342"/>
            <a:ext cx="4843604" cy="2308324"/>
          </a:xfrm>
          <a:prstGeom prst="rect">
            <a:avLst/>
          </a:prstGeom>
          <a:noFill/>
        </p:spPr>
        <p:txBody>
          <a:bodyPr wrap="square" rtlCol="0">
            <a:spAutoFit/>
          </a:bodyPr>
          <a:lstStyle/>
          <a:p>
            <a:r>
              <a:rPr lang="en-US" b="1" dirty="0"/>
              <a:t>The average American </a:t>
            </a:r>
            <a:r>
              <a:rPr lang="en-US" b="1" dirty="0">
                <a:solidFill>
                  <a:srgbClr val="7A0019"/>
                </a:solidFill>
              </a:rPr>
              <a:t>(Californian)</a:t>
            </a:r>
            <a:r>
              <a:rPr lang="en-US" b="1" dirty="0"/>
              <a:t> PEV buyer is:</a:t>
            </a:r>
          </a:p>
          <a:p>
            <a:pPr marL="285750" indent="-285750">
              <a:buFont typeface="Arial" panose="020B0604020202020204" pitchFamily="34" charset="0"/>
              <a:buChar char="•"/>
            </a:pPr>
            <a:r>
              <a:rPr lang="en-US" dirty="0"/>
              <a:t>Male </a:t>
            </a:r>
            <a:r>
              <a:rPr lang="en-US" dirty="0">
                <a:solidFill>
                  <a:srgbClr val="7A0019"/>
                </a:solidFill>
              </a:rPr>
              <a:t>(75%)</a:t>
            </a:r>
          </a:p>
          <a:p>
            <a:pPr marL="285750" indent="-285750">
              <a:buFont typeface="Arial" panose="020B0604020202020204" pitchFamily="34" charset="0"/>
              <a:buChar char="•"/>
            </a:pPr>
            <a:r>
              <a:rPr lang="en-US" dirty="0"/>
              <a:t>High-income </a:t>
            </a:r>
            <a:r>
              <a:rPr lang="en-US" dirty="0">
                <a:solidFill>
                  <a:srgbClr val="7A0019"/>
                </a:solidFill>
              </a:rPr>
              <a:t>(mean income $190,000)</a:t>
            </a:r>
          </a:p>
          <a:p>
            <a:pPr marL="285750" indent="-285750">
              <a:buFont typeface="Arial" panose="020B0604020202020204" pitchFamily="34" charset="0"/>
              <a:buChar char="•"/>
            </a:pPr>
            <a:r>
              <a:rPr lang="en-US" dirty="0"/>
              <a:t>A college graduate </a:t>
            </a:r>
            <a:r>
              <a:rPr lang="en-US" dirty="0">
                <a:solidFill>
                  <a:srgbClr val="7A0019"/>
                </a:solidFill>
              </a:rPr>
              <a:t>(81%)</a:t>
            </a:r>
          </a:p>
          <a:p>
            <a:pPr marL="285750" indent="-285750">
              <a:buFont typeface="Arial" panose="020B0604020202020204" pitchFamily="34" charset="0"/>
              <a:buChar char="•"/>
            </a:pPr>
            <a:r>
              <a:rPr lang="en-US" dirty="0"/>
              <a:t>Homeowning, non-renting </a:t>
            </a:r>
            <a:r>
              <a:rPr lang="en-US" dirty="0">
                <a:solidFill>
                  <a:srgbClr val="7A0019"/>
                </a:solidFill>
              </a:rPr>
              <a:t>(81%)</a:t>
            </a:r>
          </a:p>
          <a:p>
            <a:pPr marL="742950" lvl="1" indent="-285750">
              <a:buFont typeface="Arial" panose="020B0604020202020204" pitchFamily="34" charset="0"/>
              <a:buChar char="•"/>
            </a:pPr>
            <a:r>
              <a:rPr lang="en-US" dirty="0"/>
              <a:t>Have access to charging at home</a:t>
            </a:r>
          </a:p>
          <a:p>
            <a:pPr marL="285750" indent="-285750">
              <a:buFont typeface="Arial" panose="020B0604020202020204" pitchFamily="34" charset="0"/>
              <a:buChar char="•"/>
            </a:pPr>
            <a:r>
              <a:rPr lang="en-US" dirty="0"/>
              <a:t>White </a:t>
            </a:r>
            <a:r>
              <a:rPr lang="en-US" dirty="0">
                <a:solidFill>
                  <a:srgbClr val="7A0019"/>
                </a:solidFill>
              </a:rPr>
              <a:t>(55% compared to 41% of conventional car buyers)</a:t>
            </a:r>
          </a:p>
        </p:txBody>
      </p:sp>
      <p:sp>
        <p:nvSpPr>
          <p:cNvPr id="17" name="TextBox 16">
            <a:extLst>
              <a:ext uri="{FF2B5EF4-FFF2-40B4-BE49-F238E27FC236}">
                <a16:creationId xmlns:a16="http://schemas.microsoft.com/office/drawing/2014/main" id="{CFDAA3BC-4CC9-6395-A730-0F714E52D466}"/>
              </a:ext>
            </a:extLst>
          </p:cNvPr>
          <p:cNvSpPr txBox="1"/>
          <p:nvPr/>
        </p:nvSpPr>
        <p:spPr>
          <a:xfrm>
            <a:off x="280657" y="1137467"/>
            <a:ext cx="4753069" cy="461665"/>
          </a:xfrm>
          <a:prstGeom prst="rect">
            <a:avLst/>
          </a:prstGeom>
          <a:noFill/>
        </p:spPr>
        <p:txBody>
          <a:bodyPr wrap="square" rtlCol="0">
            <a:spAutoFit/>
          </a:bodyPr>
          <a:lstStyle/>
          <a:p>
            <a:r>
              <a:rPr lang="en-US" sz="2400" b="1" dirty="0"/>
              <a:t>Consumer Demographics:</a:t>
            </a:r>
          </a:p>
        </p:txBody>
      </p:sp>
      <p:sp>
        <p:nvSpPr>
          <p:cNvPr id="18" name="TextBox 17">
            <a:extLst>
              <a:ext uri="{FF2B5EF4-FFF2-40B4-BE49-F238E27FC236}">
                <a16:creationId xmlns:a16="http://schemas.microsoft.com/office/drawing/2014/main" id="{8703C1ED-23D4-6D1C-2267-301A4EA8E018}"/>
              </a:ext>
            </a:extLst>
          </p:cNvPr>
          <p:cNvSpPr txBox="1"/>
          <p:nvPr/>
        </p:nvSpPr>
        <p:spPr>
          <a:xfrm>
            <a:off x="5772423" y="1040224"/>
            <a:ext cx="4753069" cy="461665"/>
          </a:xfrm>
          <a:prstGeom prst="rect">
            <a:avLst/>
          </a:prstGeom>
          <a:noFill/>
        </p:spPr>
        <p:txBody>
          <a:bodyPr wrap="square" rtlCol="0">
            <a:spAutoFit/>
          </a:bodyPr>
          <a:lstStyle/>
          <a:p>
            <a:r>
              <a:rPr lang="en-US" sz="2400" b="1" dirty="0"/>
              <a:t>Market Trends:</a:t>
            </a:r>
          </a:p>
        </p:txBody>
      </p:sp>
      <p:graphicFrame>
        <p:nvGraphicFramePr>
          <p:cNvPr id="20" name="Table 20">
            <a:extLst>
              <a:ext uri="{FF2B5EF4-FFF2-40B4-BE49-F238E27FC236}">
                <a16:creationId xmlns:a16="http://schemas.microsoft.com/office/drawing/2014/main" id="{9A3739D2-EE1C-E0DC-8F8A-C5922A307F0E}"/>
              </a:ext>
            </a:extLst>
          </p:cNvPr>
          <p:cNvGraphicFramePr>
            <a:graphicFrameLocks noGrp="1"/>
          </p:cNvGraphicFramePr>
          <p:nvPr>
            <p:extLst>
              <p:ext uri="{D42A27DB-BD31-4B8C-83A1-F6EECF244321}">
                <p14:modId xmlns:p14="http://schemas.microsoft.com/office/powerpoint/2010/main" val="2247018195"/>
              </p:ext>
            </p:extLst>
          </p:nvPr>
        </p:nvGraphicFramePr>
        <p:xfrm>
          <a:off x="5845373" y="1486821"/>
          <a:ext cx="5212080" cy="2865120"/>
        </p:xfrm>
        <a:graphic>
          <a:graphicData uri="http://schemas.openxmlformats.org/drawingml/2006/table">
            <a:tbl>
              <a:tblPr firstRow="1" bandRow="1">
                <a:tableStyleId>{073A0DAA-6AF3-43AB-8588-CEC1D06C72B9}</a:tableStyleId>
              </a:tblPr>
              <a:tblGrid>
                <a:gridCol w="1737360">
                  <a:extLst>
                    <a:ext uri="{9D8B030D-6E8A-4147-A177-3AD203B41FA5}">
                      <a16:colId xmlns:a16="http://schemas.microsoft.com/office/drawing/2014/main" val="2554540201"/>
                    </a:ext>
                  </a:extLst>
                </a:gridCol>
                <a:gridCol w="1737360">
                  <a:extLst>
                    <a:ext uri="{9D8B030D-6E8A-4147-A177-3AD203B41FA5}">
                      <a16:colId xmlns:a16="http://schemas.microsoft.com/office/drawing/2014/main" val="2308658469"/>
                    </a:ext>
                  </a:extLst>
                </a:gridCol>
                <a:gridCol w="1737360">
                  <a:extLst>
                    <a:ext uri="{9D8B030D-6E8A-4147-A177-3AD203B41FA5}">
                      <a16:colId xmlns:a16="http://schemas.microsoft.com/office/drawing/2014/main" val="2383292909"/>
                    </a:ext>
                  </a:extLst>
                </a:gridCol>
              </a:tblGrid>
              <a:tr h="350196">
                <a:tc>
                  <a:txBody>
                    <a:bodyPr/>
                    <a:lstStyle/>
                    <a:p>
                      <a:pPr algn="ctr"/>
                      <a:r>
                        <a:rPr lang="en-US" dirty="0"/>
                        <a:t>Metric</a:t>
                      </a:r>
                    </a:p>
                  </a:txBody>
                  <a:tcPr anchor="ctr"/>
                </a:tc>
                <a:tc>
                  <a:txBody>
                    <a:bodyPr/>
                    <a:lstStyle/>
                    <a:p>
                      <a:pPr algn="ctr"/>
                      <a:r>
                        <a:rPr lang="en-US" dirty="0"/>
                        <a:t>2012</a:t>
                      </a:r>
                    </a:p>
                  </a:txBody>
                  <a:tcPr anchor="ctr"/>
                </a:tc>
                <a:tc>
                  <a:txBody>
                    <a:bodyPr/>
                    <a:lstStyle/>
                    <a:p>
                      <a:pPr algn="ctr"/>
                      <a:r>
                        <a:rPr lang="en-US" dirty="0"/>
                        <a:t>2020</a:t>
                      </a:r>
                    </a:p>
                  </a:txBody>
                  <a:tcPr anchor="ctr"/>
                </a:tc>
                <a:extLst>
                  <a:ext uri="{0D108BD9-81ED-4DB2-BD59-A6C34878D82A}">
                    <a16:rowId xmlns:a16="http://schemas.microsoft.com/office/drawing/2014/main" val="4122274612"/>
                  </a:ext>
                </a:extLst>
              </a:tr>
              <a:tr h="496111">
                <a:tc>
                  <a:txBody>
                    <a:bodyPr/>
                    <a:lstStyle/>
                    <a:p>
                      <a:r>
                        <a:rPr lang="en-US" sz="1400" dirty="0"/>
                        <a:t># Total Electric Models</a:t>
                      </a:r>
                    </a:p>
                  </a:txBody>
                  <a:tcPr anchor="ctr"/>
                </a:tc>
                <a:tc>
                  <a:txBody>
                    <a:bodyPr/>
                    <a:lstStyle/>
                    <a:p>
                      <a:pPr algn="ctr"/>
                      <a:r>
                        <a:rPr lang="en-US" sz="1400" dirty="0"/>
                        <a:t>13</a:t>
                      </a:r>
                    </a:p>
                  </a:txBody>
                  <a:tcPr marL="0" marR="0" marT="0" marB="0" anchor="ctr"/>
                </a:tc>
                <a:tc>
                  <a:txBody>
                    <a:bodyPr/>
                    <a:lstStyle/>
                    <a:p>
                      <a:pPr algn="ctr"/>
                      <a:r>
                        <a:rPr lang="en-US" sz="1400" dirty="0"/>
                        <a:t>62</a:t>
                      </a:r>
                    </a:p>
                  </a:txBody>
                  <a:tcPr marL="0" marR="0" marT="0" marB="0" anchor="ctr"/>
                </a:tc>
                <a:extLst>
                  <a:ext uri="{0D108BD9-81ED-4DB2-BD59-A6C34878D82A}">
                    <a16:rowId xmlns:a16="http://schemas.microsoft.com/office/drawing/2014/main" val="3443838871"/>
                  </a:ext>
                </a:extLst>
              </a:tr>
              <a:tr h="700391">
                <a:tc>
                  <a:txBody>
                    <a:bodyPr/>
                    <a:lstStyle/>
                    <a:p>
                      <a:r>
                        <a:rPr lang="en-US" sz="1400" dirty="0"/>
                        <a:t>Average Starting Price Battery Electric Models (BEVs)</a:t>
                      </a:r>
                    </a:p>
                  </a:txBody>
                  <a:tcPr anchor="ctr"/>
                </a:tc>
                <a:tc>
                  <a:txBody>
                    <a:bodyPr/>
                    <a:lstStyle/>
                    <a:p>
                      <a:pPr algn="ctr"/>
                      <a:r>
                        <a:rPr lang="en-US" sz="1400" dirty="0"/>
                        <a:t>$42,145</a:t>
                      </a:r>
                    </a:p>
                  </a:txBody>
                  <a:tcPr marL="0" marR="0" marT="0" marB="0" anchor="ctr"/>
                </a:tc>
                <a:tc>
                  <a:txBody>
                    <a:bodyPr/>
                    <a:lstStyle/>
                    <a:p>
                      <a:pPr algn="ctr"/>
                      <a:r>
                        <a:rPr lang="en-US" sz="1400" dirty="0"/>
                        <a:t>$61,889</a:t>
                      </a:r>
                    </a:p>
                  </a:txBody>
                  <a:tcPr marL="0" marR="0" marT="0" marB="0" anchor="ctr"/>
                </a:tc>
                <a:extLst>
                  <a:ext uri="{0D108BD9-81ED-4DB2-BD59-A6C34878D82A}">
                    <a16:rowId xmlns:a16="http://schemas.microsoft.com/office/drawing/2014/main" val="1397970930"/>
                  </a:ext>
                </a:extLst>
              </a:tr>
              <a:tr h="700391">
                <a:tc>
                  <a:txBody>
                    <a:bodyPr/>
                    <a:lstStyle/>
                    <a:p>
                      <a:r>
                        <a:rPr lang="en-US" sz="1400" dirty="0"/>
                        <a:t>Average Starting Price Plug-in Hybrid Models (PHEVs)</a:t>
                      </a:r>
                    </a:p>
                  </a:txBody>
                  <a:tcPr anchor="ctr"/>
                </a:tc>
                <a:tc>
                  <a:txBody>
                    <a:bodyPr/>
                    <a:lstStyle/>
                    <a:p>
                      <a:pPr algn="ctr"/>
                      <a:r>
                        <a:rPr lang="en-US" sz="1400" dirty="0"/>
                        <a:t>$35,573</a:t>
                      </a:r>
                    </a:p>
                  </a:txBody>
                  <a:tcPr marL="0" marR="0" marT="0" marB="0" anchor="ctr"/>
                </a:tc>
                <a:tc>
                  <a:txBody>
                    <a:bodyPr/>
                    <a:lstStyle/>
                    <a:p>
                      <a:pPr algn="ctr"/>
                      <a:r>
                        <a:rPr lang="en-US" sz="1400" dirty="0"/>
                        <a:t>$67,597</a:t>
                      </a:r>
                    </a:p>
                  </a:txBody>
                  <a:tcPr marL="0" marR="0" marT="0" marB="0" anchor="ctr"/>
                </a:tc>
                <a:extLst>
                  <a:ext uri="{0D108BD9-81ED-4DB2-BD59-A6C34878D82A}">
                    <a16:rowId xmlns:a16="http://schemas.microsoft.com/office/drawing/2014/main" val="2391699754"/>
                  </a:ext>
                </a:extLst>
              </a:tr>
              <a:tr h="496111">
                <a:tc>
                  <a:txBody>
                    <a:bodyPr/>
                    <a:lstStyle/>
                    <a:p>
                      <a:r>
                        <a:rPr lang="en-US" sz="1400" dirty="0"/>
                        <a:t>Lithium-ion Batteries Cost</a:t>
                      </a:r>
                    </a:p>
                  </a:txBody>
                  <a:tcPr anchor="ctr"/>
                </a:tc>
                <a:tc>
                  <a:txBody>
                    <a:bodyPr/>
                    <a:lstStyle/>
                    <a:p>
                      <a:pPr algn="ctr"/>
                      <a:r>
                        <a:rPr lang="en-US" sz="1400" dirty="0"/>
                        <a:t>$1,100/kWh*</a:t>
                      </a:r>
                    </a:p>
                  </a:txBody>
                  <a:tcPr marL="0" marR="0" marT="0" marB="0" anchor="ctr"/>
                </a:tc>
                <a:tc>
                  <a:txBody>
                    <a:bodyPr/>
                    <a:lstStyle/>
                    <a:p>
                      <a:pPr algn="ctr"/>
                      <a:r>
                        <a:rPr lang="en-US" sz="1400" dirty="0"/>
                        <a:t>$140/kWh</a:t>
                      </a:r>
                    </a:p>
                  </a:txBody>
                  <a:tcPr marL="0" marR="0" marT="0" marB="0" anchor="ctr"/>
                </a:tc>
                <a:extLst>
                  <a:ext uri="{0D108BD9-81ED-4DB2-BD59-A6C34878D82A}">
                    <a16:rowId xmlns:a16="http://schemas.microsoft.com/office/drawing/2014/main" val="60378102"/>
                  </a:ext>
                </a:extLst>
              </a:tr>
            </a:tbl>
          </a:graphicData>
        </a:graphic>
      </p:graphicFrame>
      <p:sp>
        <p:nvSpPr>
          <p:cNvPr id="21" name="TextBox 20">
            <a:extLst>
              <a:ext uri="{FF2B5EF4-FFF2-40B4-BE49-F238E27FC236}">
                <a16:creationId xmlns:a16="http://schemas.microsoft.com/office/drawing/2014/main" id="{3590E066-D134-AFEB-37F2-8F75E2033301}"/>
              </a:ext>
            </a:extLst>
          </p:cNvPr>
          <p:cNvSpPr txBox="1"/>
          <p:nvPr/>
        </p:nvSpPr>
        <p:spPr>
          <a:xfrm>
            <a:off x="5765474" y="4289139"/>
            <a:ext cx="1358628" cy="276999"/>
          </a:xfrm>
          <a:prstGeom prst="rect">
            <a:avLst/>
          </a:prstGeom>
          <a:noFill/>
        </p:spPr>
        <p:txBody>
          <a:bodyPr wrap="square" rtlCol="0">
            <a:spAutoFit/>
          </a:bodyPr>
          <a:lstStyle/>
          <a:p>
            <a:r>
              <a:rPr lang="en-US" sz="1200" dirty="0"/>
              <a:t>*value from 2010</a:t>
            </a:r>
          </a:p>
        </p:txBody>
      </p:sp>
      <p:sp>
        <p:nvSpPr>
          <p:cNvPr id="22" name="TextBox 21">
            <a:extLst>
              <a:ext uri="{FF2B5EF4-FFF2-40B4-BE49-F238E27FC236}">
                <a16:creationId xmlns:a16="http://schemas.microsoft.com/office/drawing/2014/main" id="{F58B2A70-8863-39ED-32EE-320B884062BF}"/>
              </a:ext>
            </a:extLst>
          </p:cNvPr>
          <p:cNvSpPr txBox="1"/>
          <p:nvPr/>
        </p:nvSpPr>
        <p:spPr>
          <a:xfrm>
            <a:off x="280657" y="4179319"/>
            <a:ext cx="4753069" cy="830997"/>
          </a:xfrm>
          <a:prstGeom prst="rect">
            <a:avLst/>
          </a:prstGeom>
          <a:noFill/>
        </p:spPr>
        <p:txBody>
          <a:bodyPr wrap="square" rtlCol="0">
            <a:spAutoFit/>
          </a:bodyPr>
          <a:lstStyle/>
          <a:p>
            <a:r>
              <a:rPr lang="en-US" sz="2400" b="1" dirty="0"/>
              <a:t>Incentives:</a:t>
            </a:r>
          </a:p>
          <a:p>
            <a:endParaRPr lang="en-US" sz="2400" b="1" dirty="0"/>
          </a:p>
        </p:txBody>
      </p:sp>
      <p:sp>
        <p:nvSpPr>
          <p:cNvPr id="23" name="TextBox 22">
            <a:extLst>
              <a:ext uri="{FF2B5EF4-FFF2-40B4-BE49-F238E27FC236}">
                <a16:creationId xmlns:a16="http://schemas.microsoft.com/office/drawing/2014/main" id="{B4E04153-0FC7-1428-09E8-1F64FA80C701}"/>
              </a:ext>
            </a:extLst>
          </p:cNvPr>
          <p:cNvSpPr txBox="1"/>
          <p:nvPr/>
        </p:nvSpPr>
        <p:spPr>
          <a:xfrm>
            <a:off x="280657" y="4566138"/>
            <a:ext cx="8845588" cy="1477328"/>
          </a:xfrm>
          <a:prstGeom prst="rect">
            <a:avLst/>
          </a:prstGeom>
          <a:noFill/>
        </p:spPr>
        <p:txBody>
          <a:bodyPr wrap="square" rtlCol="0">
            <a:spAutoFit/>
          </a:bodyPr>
          <a:lstStyle/>
          <a:p>
            <a:r>
              <a:rPr lang="en-US" b="1" dirty="0"/>
              <a:t>There exists a federal incentive (income tax credit up to $7,500) for new PEV purchases. Several states also have their own incentives for PEV purchases. However:</a:t>
            </a:r>
          </a:p>
          <a:p>
            <a:pPr marL="285750" indent="-285750">
              <a:buFont typeface="Arial" panose="020B0604020202020204" pitchFamily="34" charset="0"/>
              <a:buChar char="•"/>
            </a:pPr>
            <a:r>
              <a:rPr lang="en-US" dirty="0"/>
              <a:t>Two thirds of American households do not purchase new vehicles</a:t>
            </a:r>
          </a:p>
          <a:p>
            <a:pPr marL="285750" indent="-285750">
              <a:buFont typeface="Arial" panose="020B0604020202020204" pitchFamily="34" charset="0"/>
              <a:buChar char="•"/>
            </a:pPr>
            <a:r>
              <a:rPr lang="en-US" dirty="0"/>
              <a:t>Income must be at least $66,000 per year to claim entire $7,500 benefit</a:t>
            </a:r>
          </a:p>
          <a:p>
            <a:pPr marL="285750" indent="-285750">
              <a:buFont typeface="Arial" panose="020B0604020202020204" pitchFamily="34" charset="0"/>
              <a:buChar char="•"/>
            </a:pPr>
            <a:r>
              <a:rPr lang="en-US" dirty="0"/>
              <a:t>Surveys show high-income buyers would purchase regardless of incentive </a:t>
            </a:r>
            <a:r>
              <a:rPr lang="en-US" dirty="0">
                <a:solidFill>
                  <a:srgbClr val="7A0019"/>
                </a:solidFill>
              </a:rPr>
              <a:t>-&gt; income cap</a:t>
            </a:r>
          </a:p>
        </p:txBody>
      </p:sp>
      <p:sp>
        <p:nvSpPr>
          <p:cNvPr id="24" name="TextBox 23">
            <a:extLst>
              <a:ext uri="{FF2B5EF4-FFF2-40B4-BE49-F238E27FC236}">
                <a16:creationId xmlns:a16="http://schemas.microsoft.com/office/drawing/2014/main" id="{6FD0BB27-8435-BDEE-19AD-F8A120089A00}"/>
              </a:ext>
            </a:extLst>
          </p:cNvPr>
          <p:cNvSpPr txBox="1"/>
          <p:nvPr/>
        </p:nvSpPr>
        <p:spPr>
          <a:xfrm>
            <a:off x="10445709" y="4189692"/>
            <a:ext cx="1659565" cy="646331"/>
          </a:xfrm>
          <a:prstGeom prst="rect">
            <a:avLst/>
          </a:prstGeom>
          <a:noFill/>
          <a:ln w="28575">
            <a:solidFill>
              <a:srgbClr val="7A0019"/>
            </a:solidFill>
          </a:ln>
        </p:spPr>
        <p:txBody>
          <a:bodyPr wrap="square" rtlCol="0">
            <a:spAutoFit/>
          </a:bodyPr>
          <a:lstStyle/>
          <a:p>
            <a:r>
              <a:rPr lang="en-US" sz="1200" dirty="0"/>
              <a:t>$125/kWh to be competitive with ICEV, </a:t>
            </a:r>
          </a:p>
          <a:p>
            <a:r>
              <a:rPr lang="en-US" sz="1200" dirty="0"/>
              <a:t>achievable by 2025!</a:t>
            </a:r>
          </a:p>
        </p:txBody>
      </p:sp>
      <p:cxnSp>
        <p:nvCxnSpPr>
          <p:cNvPr id="26" name="Straight Arrow Connector 25">
            <a:extLst>
              <a:ext uri="{FF2B5EF4-FFF2-40B4-BE49-F238E27FC236}">
                <a16:creationId xmlns:a16="http://schemas.microsoft.com/office/drawing/2014/main" id="{FAD5E757-F046-34CB-2357-79C3995AD6EE}"/>
              </a:ext>
            </a:extLst>
          </p:cNvPr>
          <p:cNvCxnSpPr>
            <a:cxnSpLocks/>
          </p:cNvCxnSpPr>
          <p:nvPr/>
        </p:nvCxnSpPr>
        <p:spPr>
          <a:xfrm flipH="1" flipV="1">
            <a:off x="10767132" y="4063982"/>
            <a:ext cx="307618" cy="116833"/>
          </a:xfrm>
          <a:prstGeom prst="straightConnector1">
            <a:avLst/>
          </a:prstGeom>
          <a:ln>
            <a:solidFill>
              <a:srgbClr val="7A0019"/>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A16CFC6-368A-9ABE-2025-AE3B83E950BB}"/>
              </a:ext>
            </a:extLst>
          </p:cNvPr>
          <p:cNvCxnSpPr/>
          <p:nvPr/>
        </p:nvCxnSpPr>
        <p:spPr>
          <a:xfrm flipV="1">
            <a:off x="9320910" y="1979720"/>
            <a:ext cx="0" cy="26633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54EB0DEA-B807-8592-7188-F955C08AAC73}"/>
              </a:ext>
            </a:extLst>
          </p:cNvPr>
          <p:cNvCxnSpPr/>
          <p:nvPr/>
        </p:nvCxnSpPr>
        <p:spPr>
          <a:xfrm flipV="1">
            <a:off x="9320910" y="2620392"/>
            <a:ext cx="0" cy="26633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1" name="Straight Arrow Connector 30">
            <a:extLst>
              <a:ext uri="{FF2B5EF4-FFF2-40B4-BE49-F238E27FC236}">
                <a16:creationId xmlns:a16="http://schemas.microsoft.com/office/drawing/2014/main" id="{7396D367-9A87-9295-81F6-1DE60B9FEFC5}"/>
              </a:ext>
            </a:extLst>
          </p:cNvPr>
          <p:cNvCxnSpPr/>
          <p:nvPr/>
        </p:nvCxnSpPr>
        <p:spPr>
          <a:xfrm flipV="1">
            <a:off x="9321746" y="3334305"/>
            <a:ext cx="0" cy="26633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5690E6CB-84DF-5C66-1E2F-E5E1C955C8C0}"/>
              </a:ext>
            </a:extLst>
          </p:cNvPr>
          <p:cNvCxnSpPr>
            <a:cxnSpLocks/>
          </p:cNvCxnSpPr>
          <p:nvPr/>
        </p:nvCxnSpPr>
        <p:spPr>
          <a:xfrm>
            <a:off x="9320910" y="3955666"/>
            <a:ext cx="0" cy="266330"/>
          </a:xfrm>
          <a:prstGeom prst="straightConnector1">
            <a:avLst/>
          </a:prstGeom>
          <a:ln w="38100">
            <a:solidFill>
              <a:srgbClr val="FF0000"/>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80040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CB3A0A-BA6D-A5D4-583C-FE56BBEC5E75}"/>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8A88055-E26A-5DDF-952B-763FA2D64B8E}"/>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94170C7-CABE-CF05-BED3-31C10DE028D6}"/>
              </a:ext>
            </a:extLst>
          </p:cNvPr>
          <p:cNvSpPr txBox="1">
            <a:spLocks/>
          </p:cNvSpPr>
          <p:nvPr/>
        </p:nvSpPr>
        <p:spPr>
          <a:xfrm>
            <a:off x="132522" y="181458"/>
            <a:ext cx="914400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PEV Equity – Charging Infrastructure</a:t>
            </a:r>
          </a:p>
        </p:txBody>
      </p:sp>
      <p:pic>
        <p:nvPicPr>
          <p:cNvPr id="5" name="Picture 4">
            <a:extLst>
              <a:ext uri="{FF2B5EF4-FFF2-40B4-BE49-F238E27FC236}">
                <a16:creationId xmlns:a16="http://schemas.microsoft.com/office/drawing/2014/main" id="{9A7A367B-539D-47A7-23BF-34FC3A46E4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4BF7A983-7770-7E5F-036D-4B4D1E629941}"/>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(9/14/2022)</a:t>
            </a:r>
          </a:p>
        </p:txBody>
      </p:sp>
      <p:sp>
        <p:nvSpPr>
          <p:cNvPr id="7" name="Title 1">
            <a:extLst>
              <a:ext uri="{FF2B5EF4-FFF2-40B4-BE49-F238E27FC236}">
                <a16:creationId xmlns:a16="http://schemas.microsoft.com/office/drawing/2014/main" id="{D261855B-0381-DC54-0324-7C3FF4581940}"/>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8" name="Slide Number Placeholder 7">
            <a:extLst>
              <a:ext uri="{FF2B5EF4-FFF2-40B4-BE49-F238E27FC236}">
                <a16:creationId xmlns:a16="http://schemas.microsoft.com/office/drawing/2014/main" id="{C7343BC2-D84B-F949-2EF0-ED2946ABDF70}"/>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3</a:t>
            </a:fld>
            <a:endParaRPr lang="en-US" sz="2000" dirty="0">
              <a:solidFill>
                <a:schemeClr val="tx1"/>
              </a:solidFill>
            </a:endParaRPr>
          </a:p>
        </p:txBody>
      </p:sp>
      <p:cxnSp>
        <p:nvCxnSpPr>
          <p:cNvPr id="10" name="Straight Connector 9">
            <a:extLst>
              <a:ext uri="{FF2B5EF4-FFF2-40B4-BE49-F238E27FC236}">
                <a16:creationId xmlns:a16="http://schemas.microsoft.com/office/drawing/2014/main" id="{69D65FF2-7DB3-8B66-2715-EF34F83F1103}"/>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7CBE8E2-DFC8-51EB-CEF2-63BDEB867991}"/>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1C4D7A2-1396-2B16-7195-ECB4F94054EA}"/>
              </a:ext>
            </a:extLst>
          </p:cNvPr>
          <p:cNvSpPr txBox="1"/>
          <p:nvPr/>
        </p:nvSpPr>
        <p:spPr>
          <a:xfrm>
            <a:off x="9021294" y="6049086"/>
            <a:ext cx="3292033" cy="276999"/>
          </a:xfrm>
          <a:prstGeom prst="rect">
            <a:avLst/>
          </a:prstGeom>
          <a:noFill/>
        </p:spPr>
        <p:txBody>
          <a:bodyPr wrap="square" rtlCol="0">
            <a:spAutoFit/>
          </a:bodyPr>
          <a:lstStyle/>
          <a:p>
            <a:r>
              <a:rPr lang="en-US" sz="1200" dirty="0"/>
              <a:t>[Hardman et al, MIT Science Policy Review, 2021]</a:t>
            </a:r>
          </a:p>
        </p:txBody>
      </p:sp>
      <p:sp>
        <p:nvSpPr>
          <p:cNvPr id="12" name="TextBox 11">
            <a:extLst>
              <a:ext uri="{FF2B5EF4-FFF2-40B4-BE49-F238E27FC236}">
                <a16:creationId xmlns:a16="http://schemas.microsoft.com/office/drawing/2014/main" id="{F53AF3E9-68AF-E2DE-0B2C-0CDAADBB1E53}"/>
              </a:ext>
            </a:extLst>
          </p:cNvPr>
          <p:cNvSpPr txBox="1"/>
          <p:nvPr/>
        </p:nvSpPr>
        <p:spPr>
          <a:xfrm>
            <a:off x="280657" y="1137467"/>
            <a:ext cx="4753069" cy="461665"/>
          </a:xfrm>
          <a:prstGeom prst="rect">
            <a:avLst/>
          </a:prstGeom>
          <a:noFill/>
        </p:spPr>
        <p:txBody>
          <a:bodyPr wrap="square" rtlCol="0">
            <a:spAutoFit/>
          </a:bodyPr>
          <a:lstStyle/>
          <a:p>
            <a:r>
              <a:rPr lang="en-US" sz="2400" b="1" dirty="0"/>
              <a:t>Home Charging Access:</a:t>
            </a:r>
          </a:p>
        </p:txBody>
      </p:sp>
      <p:sp>
        <p:nvSpPr>
          <p:cNvPr id="14" name="TextBox 13">
            <a:extLst>
              <a:ext uri="{FF2B5EF4-FFF2-40B4-BE49-F238E27FC236}">
                <a16:creationId xmlns:a16="http://schemas.microsoft.com/office/drawing/2014/main" id="{3F7FBAD3-2E80-60F1-522C-0A2E7A1803DF}"/>
              </a:ext>
            </a:extLst>
          </p:cNvPr>
          <p:cNvSpPr txBox="1"/>
          <p:nvPr/>
        </p:nvSpPr>
        <p:spPr>
          <a:xfrm>
            <a:off x="280657" y="1599131"/>
            <a:ext cx="11630686" cy="4247317"/>
          </a:xfrm>
          <a:prstGeom prst="rect">
            <a:avLst/>
          </a:prstGeom>
          <a:noFill/>
        </p:spPr>
        <p:txBody>
          <a:bodyPr wrap="square" rtlCol="0">
            <a:spAutoFit/>
          </a:bodyPr>
          <a:lstStyle/>
          <a:p>
            <a:r>
              <a:rPr lang="en-US" b="1" dirty="0"/>
              <a:t>Barriers to charging access for low-income communities and residents of multi-family housing:</a:t>
            </a:r>
          </a:p>
          <a:p>
            <a:pPr marL="285750" indent="-285750">
              <a:buFont typeface="Arial" panose="020B0604020202020204" pitchFamily="34" charset="0"/>
              <a:buChar char="•"/>
            </a:pPr>
            <a:r>
              <a:rPr lang="en-US" dirty="0"/>
              <a:t>Lack of charging at home</a:t>
            </a:r>
          </a:p>
          <a:p>
            <a:pPr marL="742950" lvl="1" indent="-285750">
              <a:buFont typeface="Arial" panose="020B0604020202020204" pitchFamily="34" charset="0"/>
              <a:buChar char="•"/>
            </a:pPr>
            <a:r>
              <a:rPr lang="en-US" dirty="0"/>
              <a:t>Installation $1000-$2000 on average</a:t>
            </a:r>
          </a:p>
          <a:p>
            <a:pPr marL="742950" lvl="1" indent="-285750">
              <a:buFont typeface="Arial" panose="020B0604020202020204" pitchFamily="34" charset="0"/>
              <a:buChar char="•"/>
            </a:pPr>
            <a:r>
              <a:rPr lang="en-US" dirty="0"/>
              <a:t>Difficulty in multi-family housing obtaining permission to install chargers</a:t>
            </a:r>
          </a:p>
          <a:p>
            <a:pPr marL="285750" indent="-285750">
              <a:buFont typeface="Arial" panose="020B0604020202020204" pitchFamily="34" charset="0"/>
              <a:buChar char="•"/>
            </a:pPr>
            <a:r>
              <a:rPr lang="en-US" dirty="0"/>
              <a:t>Lack of space for charger installation</a:t>
            </a:r>
          </a:p>
          <a:p>
            <a:pPr marL="285750" indent="-285750">
              <a:buFont typeface="Arial" panose="020B0604020202020204" pitchFamily="34" charset="0"/>
              <a:buChar char="•"/>
            </a:pPr>
            <a:r>
              <a:rPr lang="en-US" dirty="0"/>
              <a:t>Lack of access to smartphones</a:t>
            </a:r>
          </a:p>
          <a:p>
            <a:pPr marL="285750" indent="-285750">
              <a:buFont typeface="Arial" panose="020B0604020202020204" pitchFamily="34" charset="0"/>
              <a:buChar char="•"/>
            </a:pPr>
            <a:r>
              <a:rPr lang="en-US" dirty="0"/>
              <a:t>Lack of charging network subscriptions</a:t>
            </a:r>
          </a:p>
          <a:p>
            <a:pPr marL="285750" indent="-285750">
              <a:buFont typeface="Arial" panose="020B0604020202020204" pitchFamily="34" charset="0"/>
              <a:buChar char="•"/>
            </a:pPr>
            <a:r>
              <a:rPr lang="en-US" dirty="0"/>
              <a:t>Lack of public charging stations</a:t>
            </a:r>
          </a:p>
          <a:p>
            <a:pPr marL="742950" lvl="1" indent="-285750">
              <a:buFont typeface="Arial" panose="020B0604020202020204" pitchFamily="34" charset="0"/>
              <a:buChar char="•"/>
            </a:pPr>
            <a:r>
              <a:rPr lang="en-US" dirty="0"/>
              <a:t>Black and Hispanic neighborhoods had </a:t>
            </a:r>
            <a:r>
              <a:rPr lang="en-US" b="1" dirty="0">
                <a:solidFill>
                  <a:srgbClr val="7A0019"/>
                </a:solidFill>
              </a:rPr>
              <a:t>0.7 times </a:t>
            </a:r>
            <a:r>
              <a:rPr lang="en-US" dirty="0"/>
              <a:t>the access to public chargers compared to the no-majority reference group in California</a:t>
            </a:r>
          </a:p>
          <a:p>
            <a:pPr marL="742950" lvl="1" indent="-285750">
              <a:buFont typeface="Arial" panose="020B0604020202020204" pitchFamily="34" charset="0"/>
              <a:buChar char="•"/>
            </a:pPr>
            <a:r>
              <a:rPr lang="en-US" dirty="0"/>
              <a:t>Even when income, proximity to the nearest highway, and multi-family housing were controlled for, White-majority census block groups are </a:t>
            </a:r>
            <a:r>
              <a:rPr lang="en-US" b="1" dirty="0">
                <a:solidFill>
                  <a:srgbClr val="7A0019"/>
                </a:solidFill>
              </a:rPr>
              <a:t>1.5 times</a:t>
            </a:r>
            <a:r>
              <a:rPr lang="en-US" b="1" dirty="0"/>
              <a:t> </a:t>
            </a:r>
            <a:r>
              <a:rPr lang="en-US" dirty="0"/>
              <a:t>more likely to have access to public charging stations compared to Black- and Latino-majority census block groups</a:t>
            </a:r>
          </a:p>
          <a:p>
            <a:pPr marL="285750" indent="-285750">
              <a:buFont typeface="Arial" panose="020B0604020202020204" pitchFamily="34" charset="0"/>
              <a:buChar char="•"/>
            </a:pPr>
            <a:r>
              <a:rPr lang="en-US" dirty="0"/>
              <a:t>Note: public charging can be </a:t>
            </a:r>
            <a:r>
              <a:rPr lang="en-US" b="1" dirty="0">
                <a:solidFill>
                  <a:srgbClr val="7A0019"/>
                </a:solidFill>
              </a:rPr>
              <a:t>2-4 times</a:t>
            </a:r>
            <a:r>
              <a:rPr lang="en-US" dirty="0"/>
              <a:t> more expensive than home charging</a:t>
            </a:r>
          </a:p>
          <a:p>
            <a:pPr marL="742950" lvl="1" indent="-285750">
              <a:buFont typeface="Arial" panose="020B0604020202020204" pitchFamily="34" charset="0"/>
              <a:buChar char="•"/>
            </a:pPr>
            <a:r>
              <a:rPr lang="en-US" dirty="0"/>
              <a:t>Driving a PEV using public charging could add up to a greater cost per mile than the average gas-powered vehicle</a:t>
            </a:r>
          </a:p>
        </p:txBody>
      </p:sp>
    </p:spTree>
    <p:extLst>
      <p:ext uri="{BB962C8B-B14F-4D97-AF65-F5344CB8AC3E}">
        <p14:creationId xmlns:p14="http://schemas.microsoft.com/office/powerpoint/2010/main" val="822008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CB3A0A-BA6D-A5D4-583C-FE56BBEC5E75}"/>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8A88055-E26A-5DDF-952B-763FA2D64B8E}"/>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94170C7-CABE-CF05-BED3-31C10DE028D6}"/>
              </a:ext>
            </a:extLst>
          </p:cNvPr>
          <p:cNvSpPr txBox="1">
            <a:spLocks/>
          </p:cNvSpPr>
          <p:nvPr/>
        </p:nvSpPr>
        <p:spPr>
          <a:xfrm>
            <a:off x="132522" y="181458"/>
            <a:ext cx="914400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Public Charging Locations </a:t>
            </a:r>
          </a:p>
        </p:txBody>
      </p:sp>
      <p:pic>
        <p:nvPicPr>
          <p:cNvPr id="5" name="Picture 4">
            <a:extLst>
              <a:ext uri="{FF2B5EF4-FFF2-40B4-BE49-F238E27FC236}">
                <a16:creationId xmlns:a16="http://schemas.microsoft.com/office/drawing/2014/main" id="{9A7A367B-539D-47A7-23BF-34FC3A46E4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4BF7A983-7770-7E5F-036D-4B4D1E629941}"/>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(9/14/2022)</a:t>
            </a:r>
          </a:p>
        </p:txBody>
      </p:sp>
      <p:sp>
        <p:nvSpPr>
          <p:cNvPr id="7" name="Title 1">
            <a:extLst>
              <a:ext uri="{FF2B5EF4-FFF2-40B4-BE49-F238E27FC236}">
                <a16:creationId xmlns:a16="http://schemas.microsoft.com/office/drawing/2014/main" id="{D261855B-0381-DC54-0324-7C3FF4581940}"/>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8" name="Slide Number Placeholder 7">
            <a:extLst>
              <a:ext uri="{FF2B5EF4-FFF2-40B4-BE49-F238E27FC236}">
                <a16:creationId xmlns:a16="http://schemas.microsoft.com/office/drawing/2014/main" id="{C7343BC2-D84B-F949-2EF0-ED2946ABDF70}"/>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4</a:t>
            </a:fld>
            <a:endParaRPr lang="en-US" sz="2000" dirty="0">
              <a:solidFill>
                <a:schemeClr val="tx1"/>
              </a:solidFill>
            </a:endParaRPr>
          </a:p>
        </p:txBody>
      </p:sp>
      <p:cxnSp>
        <p:nvCxnSpPr>
          <p:cNvPr id="10" name="Straight Connector 9">
            <a:extLst>
              <a:ext uri="{FF2B5EF4-FFF2-40B4-BE49-F238E27FC236}">
                <a16:creationId xmlns:a16="http://schemas.microsoft.com/office/drawing/2014/main" id="{69D65FF2-7DB3-8B66-2715-EF34F83F1103}"/>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7CBE8E2-DFC8-51EB-CEF2-63BDEB867991}"/>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15D993-7238-E223-561F-56B0B190DBE5}"/>
              </a:ext>
            </a:extLst>
          </p:cNvPr>
          <p:cNvPicPr>
            <a:picLocks noChangeAspect="1"/>
          </p:cNvPicPr>
          <p:nvPr/>
        </p:nvPicPr>
        <p:blipFill rotWithShape="1">
          <a:blip r:embed="rId3"/>
          <a:srcRect b="5110"/>
          <a:stretch/>
        </p:blipFill>
        <p:spPr>
          <a:xfrm>
            <a:off x="0" y="943549"/>
            <a:ext cx="12192000" cy="5386405"/>
          </a:xfrm>
          <a:prstGeom prst="rect">
            <a:avLst/>
          </a:prstGeom>
        </p:spPr>
      </p:pic>
    </p:spTree>
    <p:extLst>
      <p:ext uri="{BB962C8B-B14F-4D97-AF65-F5344CB8AC3E}">
        <p14:creationId xmlns:p14="http://schemas.microsoft.com/office/powerpoint/2010/main" val="489718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CB3A0A-BA6D-A5D4-583C-FE56BBEC5E75}"/>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8A88055-E26A-5DDF-952B-763FA2D64B8E}"/>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94170C7-CABE-CF05-BED3-31C10DE028D6}"/>
              </a:ext>
            </a:extLst>
          </p:cNvPr>
          <p:cNvSpPr txBox="1">
            <a:spLocks/>
          </p:cNvSpPr>
          <p:nvPr/>
        </p:nvSpPr>
        <p:spPr>
          <a:xfrm>
            <a:off x="132522" y="181458"/>
            <a:ext cx="914400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Public Charging Locations - </a:t>
            </a:r>
            <a:r>
              <a:rPr lang="en-US" b="1" dirty="0" err="1">
                <a:solidFill>
                  <a:srgbClr val="7A0019"/>
                </a:solidFill>
              </a:rPr>
              <a:t>Chargepoint</a:t>
            </a:r>
            <a:r>
              <a:rPr lang="en-US" b="1" dirty="0">
                <a:solidFill>
                  <a:srgbClr val="7A0019"/>
                </a:solidFill>
              </a:rPr>
              <a:t> </a:t>
            </a:r>
          </a:p>
        </p:txBody>
      </p:sp>
      <p:pic>
        <p:nvPicPr>
          <p:cNvPr id="5" name="Picture 4">
            <a:extLst>
              <a:ext uri="{FF2B5EF4-FFF2-40B4-BE49-F238E27FC236}">
                <a16:creationId xmlns:a16="http://schemas.microsoft.com/office/drawing/2014/main" id="{9A7A367B-539D-47A7-23BF-34FC3A46E4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4BF7A983-7770-7E5F-036D-4B4D1E629941}"/>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(9/14/2022)</a:t>
            </a:r>
          </a:p>
        </p:txBody>
      </p:sp>
      <p:sp>
        <p:nvSpPr>
          <p:cNvPr id="7" name="Title 1">
            <a:extLst>
              <a:ext uri="{FF2B5EF4-FFF2-40B4-BE49-F238E27FC236}">
                <a16:creationId xmlns:a16="http://schemas.microsoft.com/office/drawing/2014/main" id="{D261855B-0381-DC54-0324-7C3FF4581940}"/>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8" name="Slide Number Placeholder 7">
            <a:extLst>
              <a:ext uri="{FF2B5EF4-FFF2-40B4-BE49-F238E27FC236}">
                <a16:creationId xmlns:a16="http://schemas.microsoft.com/office/drawing/2014/main" id="{C7343BC2-D84B-F949-2EF0-ED2946ABDF70}"/>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5</a:t>
            </a:fld>
            <a:endParaRPr lang="en-US" sz="2000" dirty="0">
              <a:solidFill>
                <a:schemeClr val="tx1"/>
              </a:solidFill>
            </a:endParaRPr>
          </a:p>
        </p:txBody>
      </p:sp>
      <p:cxnSp>
        <p:nvCxnSpPr>
          <p:cNvPr id="10" name="Straight Connector 9">
            <a:extLst>
              <a:ext uri="{FF2B5EF4-FFF2-40B4-BE49-F238E27FC236}">
                <a16:creationId xmlns:a16="http://schemas.microsoft.com/office/drawing/2014/main" id="{69D65FF2-7DB3-8B66-2715-EF34F83F1103}"/>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7CBE8E2-DFC8-51EB-CEF2-63BDEB867991}"/>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1C4D7A2-1396-2B16-7195-ECB4F94054EA}"/>
              </a:ext>
            </a:extLst>
          </p:cNvPr>
          <p:cNvSpPr txBox="1"/>
          <p:nvPr/>
        </p:nvSpPr>
        <p:spPr>
          <a:xfrm>
            <a:off x="9021294" y="6049086"/>
            <a:ext cx="3292033" cy="276999"/>
          </a:xfrm>
          <a:prstGeom prst="rect">
            <a:avLst/>
          </a:prstGeom>
          <a:noFill/>
        </p:spPr>
        <p:txBody>
          <a:bodyPr wrap="square" rtlCol="0">
            <a:spAutoFit/>
          </a:bodyPr>
          <a:lstStyle/>
          <a:p>
            <a:r>
              <a:rPr lang="en-US" sz="1200" dirty="0"/>
              <a:t>[Hardman et al, MIT Science Policy Review, 2021]</a:t>
            </a:r>
          </a:p>
        </p:txBody>
      </p:sp>
      <p:pic>
        <p:nvPicPr>
          <p:cNvPr id="19" name="Picture 18">
            <a:extLst>
              <a:ext uri="{FF2B5EF4-FFF2-40B4-BE49-F238E27FC236}">
                <a16:creationId xmlns:a16="http://schemas.microsoft.com/office/drawing/2014/main" id="{4E069757-D43F-D2FF-B6C2-87A5F8FD8408}"/>
              </a:ext>
            </a:extLst>
          </p:cNvPr>
          <p:cNvPicPr>
            <a:picLocks noChangeAspect="1"/>
          </p:cNvPicPr>
          <p:nvPr/>
        </p:nvPicPr>
        <p:blipFill rotWithShape="1">
          <a:blip r:embed="rId3"/>
          <a:srcRect b="15832"/>
          <a:stretch/>
        </p:blipFill>
        <p:spPr>
          <a:xfrm>
            <a:off x="0" y="959665"/>
            <a:ext cx="12192000" cy="5366420"/>
          </a:xfrm>
          <a:prstGeom prst="rect">
            <a:avLst/>
          </a:prstGeom>
        </p:spPr>
      </p:pic>
    </p:spTree>
    <p:extLst>
      <p:ext uri="{BB962C8B-B14F-4D97-AF65-F5344CB8AC3E}">
        <p14:creationId xmlns:p14="http://schemas.microsoft.com/office/powerpoint/2010/main" val="4284732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CB3A0A-BA6D-A5D4-583C-FE56BBEC5E75}"/>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8A88055-E26A-5DDF-952B-763FA2D64B8E}"/>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94170C7-CABE-CF05-BED3-31C10DE028D6}"/>
              </a:ext>
            </a:extLst>
          </p:cNvPr>
          <p:cNvSpPr txBox="1">
            <a:spLocks/>
          </p:cNvSpPr>
          <p:nvPr/>
        </p:nvSpPr>
        <p:spPr>
          <a:xfrm>
            <a:off x="132522" y="181458"/>
            <a:ext cx="914400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Justice40 Initiative</a:t>
            </a:r>
          </a:p>
        </p:txBody>
      </p:sp>
      <p:pic>
        <p:nvPicPr>
          <p:cNvPr id="5" name="Picture 4">
            <a:extLst>
              <a:ext uri="{FF2B5EF4-FFF2-40B4-BE49-F238E27FC236}">
                <a16:creationId xmlns:a16="http://schemas.microsoft.com/office/drawing/2014/main" id="{9A7A367B-539D-47A7-23BF-34FC3A46E4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4BF7A983-7770-7E5F-036D-4B4D1E629941}"/>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(9/14/2022)</a:t>
            </a:r>
          </a:p>
        </p:txBody>
      </p:sp>
      <p:sp>
        <p:nvSpPr>
          <p:cNvPr id="7" name="Title 1">
            <a:extLst>
              <a:ext uri="{FF2B5EF4-FFF2-40B4-BE49-F238E27FC236}">
                <a16:creationId xmlns:a16="http://schemas.microsoft.com/office/drawing/2014/main" id="{D261855B-0381-DC54-0324-7C3FF4581940}"/>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8" name="Slide Number Placeholder 7">
            <a:extLst>
              <a:ext uri="{FF2B5EF4-FFF2-40B4-BE49-F238E27FC236}">
                <a16:creationId xmlns:a16="http://schemas.microsoft.com/office/drawing/2014/main" id="{C7343BC2-D84B-F949-2EF0-ED2946ABDF70}"/>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6</a:t>
            </a:fld>
            <a:endParaRPr lang="en-US" sz="2000" dirty="0">
              <a:solidFill>
                <a:schemeClr val="tx1"/>
              </a:solidFill>
            </a:endParaRPr>
          </a:p>
        </p:txBody>
      </p:sp>
      <p:cxnSp>
        <p:nvCxnSpPr>
          <p:cNvPr id="10" name="Straight Connector 9">
            <a:extLst>
              <a:ext uri="{FF2B5EF4-FFF2-40B4-BE49-F238E27FC236}">
                <a16:creationId xmlns:a16="http://schemas.microsoft.com/office/drawing/2014/main" id="{69D65FF2-7DB3-8B66-2715-EF34F83F1103}"/>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7CBE8E2-DFC8-51EB-CEF2-63BDEB867991}"/>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1C4D7A2-1396-2B16-7195-ECB4F94054EA}"/>
              </a:ext>
            </a:extLst>
          </p:cNvPr>
          <p:cNvSpPr txBox="1"/>
          <p:nvPr/>
        </p:nvSpPr>
        <p:spPr>
          <a:xfrm>
            <a:off x="8371790" y="3706713"/>
            <a:ext cx="1744360" cy="276999"/>
          </a:xfrm>
          <a:prstGeom prst="rect">
            <a:avLst/>
          </a:prstGeom>
          <a:noFill/>
        </p:spPr>
        <p:txBody>
          <a:bodyPr wrap="square" rtlCol="0">
            <a:spAutoFit/>
          </a:bodyPr>
          <a:lstStyle/>
          <a:p>
            <a:r>
              <a:rPr lang="en-US" sz="1200" dirty="0">
                <a:hlinkClick r:id="rId3"/>
              </a:rPr>
              <a:t>Original EO Memo</a:t>
            </a:r>
            <a:endParaRPr lang="en-US" sz="1200" dirty="0"/>
          </a:p>
        </p:txBody>
      </p:sp>
      <p:pic>
        <p:nvPicPr>
          <p:cNvPr id="14" name="Picture 13">
            <a:extLst>
              <a:ext uri="{FF2B5EF4-FFF2-40B4-BE49-F238E27FC236}">
                <a16:creationId xmlns:a16="http://schemas.microsoft.com/office/drawing/2014/main" id="{E978AE0B-016E-BA6A-7849-6803A71964B4}"/>
              </a:ext>
            </a:extLst>
          </p:cNvPr>
          <p:cNvPicPr>
            <a:picLocks noChangeAspect="1"/>
          </p:cNvPicPr>
          <p:nvPr/>
        </p:nvPicPr>
        <p:blipFill>
          <a:blip r:embed="rId4"/>
          <a:stretch>
            <a:fillRect/>
          </a:stretch>
        </p:blipFill>
        <p:spPr>
          <a:xfrm>
            <a:off x="6519034" y="4007817"/>
            <a:ext cx="5514975" cy="2181225"/>
          </a:xfrm>
          <a:prstGeom prst="rect">
            <a:avLst/>
          </a:prstGeom>
        </p:spPr>
      </p:pic>
      <p:sp>
        <p:nvSpPr>
          <p:cNvPr id="15" name="TextBox 14">
            <a:extLst>
              <a:ext uri="{FF2B5EF4-FFF2-40B4-BE49-F238E27FC236}">
                <a16:creationId xmlns:a16="http://schemas.microsoft.com/office/drawing/2014/main" id="{9C88D8B9-A4B3-B866-BA20-0734E724A9B5}"/>
              </a:ext>
            </a:extLst>
          </p:cNvPr>
          <p:cNvSpPr txBox="1"/>
          <p:nvPr/>
        </p:nvSpPr>
        <p:spPr>
          <a:xfrm>
            <a:off x="341475" y="1204673"/>
            <a:ext cx="11692534" cy="2308324"/>
          </a:xfrm>
          <a:prstGeom prst="rect">
            <a:avLst/>
          </a:prstGeom>
          <a:noFill/>
        </p:spPr>
        <p:txBody>
          <a:bodyPr wrap="square" rtlCol="0">
            <a:spAutoFit/>
          </a:bodyPr>
          <a:lstStyle/>
          <a:p>
            <a:r>
              <a:rPr lang="en-US" b="1" dirty="0"/>
              <a:t>Biden Administration Executive Order (EO) 14008</a:t>
            </a:r>
          </a:p>
          <a:p>
            <a:pPr marL="285750" indent="-285750">
              <a:buFont typeface="Arial" panose="020B0604020202020204" pitchFamily="34" charset="0"/>
              <a:buChar char="•"/>
            </a:pPr>
            <a:r>
              <a:rPr lang="en-US" dirty="0"/>
              <a:t>Ensures that 40% of overall benefits of certain Federal investments (including certain DOT programs) flow to disadvantaged communities.</a:t>
            </a:r>
          </a:p>
          <a:p>
            <a:pPr marL="285750" indent="-285750">
              <a:buFont typeface="Arial" panose="020B0604020202020204" pitchFamily="34" charset="0"/>
              <a:buChar char="•"/>
            </a:pPr>
            <a:r>
              <a:rPr lang="en-US" dirty="0"/>
              <a:t>Created the Climate and Economic Justice Screening Tool (CEJST) to identify census tracts which are marginalized, underserved, and overburdened by pollution</a:t>
            </a:r>
          </a:p>
          <a:p>
            <a:pPr marL="742950" lvl="1" indent="-285750">
              <a:buFont typeface="Arial" panose="020B0604020202020204" pitchFamily="34" charset="0"/>
              <a:buChar char="•"/>
            </a:pPr>
            <a:r>
              <a:rPr lang="en-US" dirty="0"/>
              <a:t>Uses nationally consistent data sources like American Community Survey (ACS), Social Vulnerability Index (SVI), </a:t>
            </a:r>
            <a:r>
              <a:rPr lang="en-US" dirty="0" err="1"/>
              <a:t>etc</a:t>
            </a:r>
            <a:endParaRPr lang="en-US" dirty="0"/>
          </a:p>
          <a:p>
            <a:pPr marL="742950" lvl="1" indent="-285750">
              <a:buFont typeface="Arial" panose="020B0604020202020204" pitchFamily="34" charset="0"/>
              <a:buChar char="•"/>
            </a:pPr>
            <a:r>
              <a:rPr lang="en-US" dirty="0"/>
              <a:t>DOT Identification Methodology: uses 22 indicators grouped into six categories of transportation disadvantage</a:t>
            </a:r>
          </a:p>
          <a:p>
            <a:pPr marL="742950" lvl="1" indent="-285750">
              <a:buFont typeface="Arial" panose="020B0604020202020204" pitchFamily="34" charset="0"/>
              <a:buChar char="•"/>
            </a:pPr>
            <a:r>
              <a:rPr lang="en-US" dirty="0"/>
              <a:t>note: this tool still in beta version, public feedback comment period closed in August</a:t>
            </a:r>
          </a:p>
        </p:txBody>
      </p:sp>
      <p:pic>
        <p:nvPicPr>
          <p:cNvPr id="18" name="Picture 17">
            <a:extLst>
              <a:ext uri="{FF2B5EF4-FFF2-40B4-BE49-F238E27FC236}">
                <a16:creationId xmlns:a16="http://schemas.microsoft.com/office/drawing/2014/main" id="{97083576-E96B-6858-0A73-1294A5C253D4}"/>
              </a:ext>
            </a:extLst>
          </p:cNvPr>
          <p:cNvPicPr>
            <a:picLocks noChangeAspect="1"/>
          </p:cNvPicPr>
          <p:nvPr/>
        </p:nvPicPr>
        <p:blipFill>
          <a:blip r:embed="rId5"/>
          <a:stretch>
            <a:fillRect/>
          </a:stretch>
        </p:blipFill>
        <p:spPr>
          <a:xfrm>
            <a:off x="453571" y="3959607"/>
            <a:ext cx="6065463" cy="2174150"/>
          </a:xfrm>
          <a:prstGeom prst="rect">
            <a:avLst/>
          </a:prstGeom>
        </p:spPr>
      </p:pic>
      <p:sp>
        <p:nvSpPr>
          <p:cNvPr id="19" name="TextBox 18">
            <a:extLst>
              <a:ext uri="{FF2B5EF4-FFF2-40B4-BE49-F238E27FC236}">
                <a16:creationId xmlns:a16="http://schemas.microsoft.com/office/drawing/2014/main" id="{6C0BCCE0-00AA-B0B8-A888-86251BB2E485}"/>
              </a:ext>
            </a:extLst>
          </p:cNvPr>
          <p:cNvSpPr txBox="1"/>
          <p:nvPr/>
        </p:nvSpPr>
        <p:spPr>
          <a:xfrm>
            <a:off x="1899820" y="3721293"/>
            <a:ext cx="3027287" cy="276999"/>
          </a:xfrm>
          <a:prstGeom prst="rect">
            <a:avLst/>
          </a:prstGeom>
          <a:noFill/>
        </p:spPr>
        <p:txBody>
          <a:bodyPr wrap="square" rtlCol="0">
            <a:spAutoFit/>
          </a:bodyPr>
          <a:lstStyle/>
          <a:p>
            <a:r>
              <a:rPr lang="en-US" sz="1200" dirty="0">
                <a:hlinkClick r:id="rId6"/>
              </a:rPr>
              <a:t>DOT Transportation Disadvantage Categories</a:t>
            </a:r>
            <a:endParaRPr lang="en-US" sz="1200" dirty="0"/>
          </a:p>
        </p:txBody>
      </p:sp>
    </p:spTree>
    <p:extLst>
      <p:ext uri="{BB962C8B-B14F-4D97-AF65-F5344CB8AC3E}">
        <p14:creationId xmlns:p14="http://schemas.microsoft.com/office/powerpoint/2010/main" val="165732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CB3A0A-BA6D-A5D4-583C-FE56BBEC5E75}"/>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8A88055-E26A-5DDF-952B-763FA2D64B8E}"/>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94170C7-CABE-CF05-BED3-31C10DE028D6}"/>
              </a:ext>
            </a:extLst>
          </p:cNvPr>
          <p:cNvSpPr txBox="1">
            <a:spLocks/>
          </p:cNvSpPr>
          <p:nvPr/>
        </p:nvSpPr>
        <p:spPr>
          <a:xfrm>
            <a:off x="132522" y="181458"/>
            <a:ext cx="914400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Justice40 Guides the NEVI Formula</a:t>
            </a:r>
          </a:p>
        </p:txBody>
      </p:sp>
      <p:pic>
        <p:nvPicPr>
          <p:cNvPr id="5" name="Picture 4">
            <a:extLst>
              <a:ext uri="{FF2B5EF4-FFF2-40B4-BE49-F238E27FC236}">
                <a16:creationId xmlns:a16="http://schemas.microsoft.com/office/drawing/2014/main" id="{9A7A367B-539D-47A7-23BF-34FC3A46E4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4BF7A983-7770-7E5F-036D-4B4D1E629941}"/>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(9/14/2022)</a:t>
            </a:r>
          </a:p>
        </p:txBody>
      </p:sp>
      <p:sp>
        <p:nvSpPr>
          <p:cNvPr id="7" name="Title 1">
            <a:extLst>
              <a:ext uri="{FF2B5EF4-FFF2-40B4-BE49-F238E27FC236}">
                <a16:creationId xmlns:a16="http://schemas.microsoft.com/office/drawing/2014/main" id="{D261855B-0381-DC54-0324-7C3FF4581940}"/>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8" name="Slide Number Placeholder 7">
            <a:extLst>
              <a:ext uri="{FF2B5EF4-FFF2-40B4-BE49-F238E27FC236}">
                <a16:creationId xmlns:a16="http://schemas.microsoft.com/office/drawing/2014/main" id="{C7343BC2-D84B-F949-2EF0-ED2946ABDF70}"/>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7</a:t>
            </a:fld>
            <a:endParaRPr lang="en-US" sz="2000" dirty="0">
              <a:solidFill>
                <a:schemeClr val="tx1"/>
              </a:solidFill>
            </a:endParaRPr>
          </a:p>
        </p:txBody>
      </p:sp>
      <p:cxnSp>
        <p:nvCxnSpPr>
          <p:cNvPr id="10" name="Straight Connector 9">
            <a:extLst>
              <a:ext uri="{FF2B5EF4-FFF2-40B4-BE49-F238E27FC236}">
                <a16:creationId xmlns:a16="http://schemas.microsoft.com/office/drawing/2014/main" id="{69D65FF2-7DB3-8B66-2715-EF34F83F1103}"/>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7CBE8E2-DFC8-51EB-CEF2-63BDEB867991}"/>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A8951EC-5723-9B4A-FC5C-C052F3A5D7A3}"/>
              </a:ext>
            </a:extLst>
          </p:cNvPr>
          <p:cNvSpPr txBox="1"/>
          <p:nvPr/>
        </p:nvSpPr>
        <p:spPr>
          <a:xfrm>
            <a:off x="959281" y="1272153"/>
            <a:ext cx="10204309" cy="3139321"/>
          </a:xfrm>
          <a:prstGeom prst="rect">
            <a:avLst/>
          </a:prstGeom>
          <a:noFill/>
        </p:spPr>
        <p:txBody>
          <a:bodyPr wrap="square" rtlCol="0">
            <a:spAutoFit/>
          </a:bodyPr>
          <a:lstStyle/>
          <a:p>
            <a:r>
              <a:rPr lang="en-US" b="1" dirty="0"/>
              <a:t>Justice40 guides the National Electric Vehicle Infrastructure (NEVI) Formula Program </a:t>
            </a:r>
          </a:p>
          <a:p>
            <a:pPr marL="285750" indent="-285750">
              <a:buFont typeface="Arial" panose="020B0604020202020204" pitchFamily="34" charset="0"/>
              <a:buChar char="•"/>
            </a:pPr>
            <a:r>
              <a:rPr lang="en-US" dirty="0"/>
              <a:t> provides funding to States to strategically deploy EV charging infrastructure and established an interconnected network to facilitate data collection, access, and reliability</a:t>
            </a:r>
          </a:p>
          <a:p>
            <a:pPr marL="285750" indent="-285750">
              <a:buFont typeface="Arial" panose="020B0604020202020204" pitchFamily="34" charset="0"/>
              <a:buChar char="•"/>
            </a:pPr>
            <a:r>
              <a:rPr lang="en-US" dirty="0"/>
              <a:t>Federal share of projects is 80%</a:t>
            </a:r>
          </a:p>
          <a:p>
            <a:pPr marL="285750" indent="-285750">
              <a:buFont typeface="Arial" panose="020B0604020202020204" pitchFamily="34" charset="0"/>
              <a:buChar char="•"/>
            </a:pPr>
            <a:r>
              <a:rPr lang="en-US" dirty="0"/>
              <a:t>Only includes EV infrastructure open to the public</a:t>
            </a:r>
          </a:p>
          <a:p>
            <a:pPr marL="285750" indent="-285750">
              <a:buFont typeface="Arial" panose="020B0604020202020204" pitchFamily="34" charset="0"/>
              <a:buChar char="•"/>
            </a:pPr>
            <a:r>
              <a:rPr lang="en-US" dirty="0"/>
              <a:t>In general, projects must be located on a designated alternative fuel corridor</a:t>
            </a:r>
          </a:p>
          <a:p>
            <a:pPr marL="285750" indent="-285750">
              <a:buFont typeface="Arial" panose="020B0604020202020204" pitchFamily="34" charset="0"/>
              <a:buChar char="•"/>
            </a:pPr>
            <a:r>
              <a:rPr lang="en-US" dirty="0"/>
              <a:t>States must submit a plan to the USDOT about how the state intends to use NEVI Formula funds</a:t>
            </a:r>
          </a:p>
          <a:p>
            <a:pPr marL="285750" indent="-285750">
              <a:buFont typeface="Arial" panose="020B0604020202020204" pitchFamily="34" charset="0"/>
              <a:buChar char="•"/>
            </a:pPr>
            <a:r>
              <a:rPr lang="en-US" dirty="0"/>
              <a:t>Private entities can be involved, and can pay the non-federal share of a project</a:t>
            </a:r>
          </a:p>
          <a:p>
            <a:pPr marL="285750" indent="-285750">
              <a:buFont typeface="Arial" panose="020B0604020202020204" pitchFamily="34" charset="0"/>
              <a:buChar char="•"/>
            </a:pPr>
            <a:r>
              <a:rPr lang="en-US" dirty="0"/>
              <a:t>Can cover acquisition/installation of charging infrastructure, operating assistance for up to 5 years, traffic control devices and signage for charging infrastructure, development phases, analytical modeling to evaluate different adoption and use scenarios  </a:t>
            </a:r>
          </a:p>
        </p:txBody>
      </p:sp>
      <p:pic>
        <p:nvPicPr>
          <p:cNvPr id="12" name="Picture 11" descr="Table&#10;&#10;Description automatically generated">
            <a:extLst>
              <a:ext uri="{FF2B5EF4-FFF2-40B4-BE49-F238E27FC236}">
                <a16:creationId xmlns:a16="http://schemas.microsoft.com/office/drawing/2014/main" id="{F08BCF4A-B843-982C-AAC8-EF154151EC56}"/>
              </a:ext>
            </a:extLst>
          </p:cNvPr>
          <p:cNvPicPr>
            <a:picLocks noChangeAspect="1"/>
          </p:cNvPicPr>
          <p:nvPr/>
        </p:nvPicPr>
        <p:blipFill>
          <a:blip r:embed="rId3"/>
          <a:stretch>
            <a:fillRect/>
          </a:stretch>
        </p:blipFill>
        <p:spPr>
          <a:xfrm>
            <a:off x="2175236" y="4545865"/>
            <a:ext cx="7772400" cy="1387225"/>
          </a:xfrm>
          <a:prstGeom prst="rect">
            <a:avLst/>
          </a:prstGeom>
        </p:spPr>
      </p:pic>
      <p:sp>
        <p:nvSpPr>
          <p:cNvPr id="14" name="TextBox 13">
            <a:extLst>
              <a:ext uri="{FF2B5EF4-FFF2-40B4-BE49-F238E27FC236}">
                <a16:creationId xmlns:a16="http://schemas.microsoft.com/office/drawing/2014/main" id="{B79629A8-61CD-3C41-9D21-1358632AB9E0}"/>
              </a:ext>
            </a:extLst>
          </p:cNvPr>
          <p:cNvSpPr txBox="1"/>
          <p:nvPr/>
        </p:nvSpPr>
        <p:spPr>
          <a:xfrm>
            <a:off x="7647490" y="5856869"/>
            <a:ext cx="2311467" cy="369332"/>
          </a:xfrm>
          <a:prstGeom prst="rect">
            <a:avLst/>
          </a:prstGeom>
          <a:noFill/>
        </p:spPr>
        <p:txBody>
          <a:bodyPr wrap="none" rtlCol="0">
            <a:spAutoFit/>
          </a:bodyPr>
          <a:lstStyle/>
          <a:p>
            <a:r>
              <a:rPr lang="en-US" dirty="0">
                <a:hlinkClick r:id="rId4"/>
              </a:rPr>
              <a:t>NEVI Formula Program</a:t>
            </a:r>
            <a:endParaRPr lang="en-US" dirty="0"/>
          </a:p>
        </p:txBody>
      </p:sp>
    </p:spTree>
    <p:extLst>
      <p:ext uri="{BB962C8B-B14F-4D97-AF65-F5344CB8AC3E}">
        <p14:creationId xmlns:p14="http://schemas.microsoft.com/office/powerpoint/2010/main" val="102548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CB3A0A-BA6D-A5D4-583C-FE56BBEC5E75}"/>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8A88055-E26A-5DDF-952B-763FA2D64B8E}"/>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94170C7-CABE-CF05-BED3-31C10DE028D6}"/>
              </a:ext>
            </a:extLst>
          </p:cNvPr>
          <p:cNvSpPr txBox="1">
            <a:spLocks/>
          </p:cNvSpPr>
          <p:nvPr/>
        </p:nvSpPr>
        <p:spPr>
          <a:xfrm>
            <a:off x="132522" y="181458"/>
            <a:ext cx="914400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Justice40 Guides the NEVI Formula</a:t>
            </a:r>
          </a:p>
        </p:txBody>
      </p:sp>
      <p:pic>
        <p:nvPicPr>
          <p:cNvPr id="5" name="Picture 4">
            <a:extLst>
              <a:ext uri="{FF2B5EF4-FFF2-40B4-BE49-F238E27FC236}">
                <a16:creationId xmlns:a16="http://schemas.microsoft.com/office/drawing/2014/main" id="{9A7A367B-539D-47A7-23BF-34FC3A46E4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4BF7A983-7770-7E5F-036D-4B4D1E629941}"/>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(9/14/2022)</a:t>
            </a:r>
          </a:p>
        </p:txBody>
      </p:sp>
      <p:sp>
        <p:nvSpPr>
          <p:cNvPr id="7" name="Title 1">
            <a:extLst>
              <a:ext uri="{FF2B5EF4-FFF2-40B4-BE49-F238E27FC236}">
                <a16:creationId xmlns:a16="http://schemas.microsoft.com/office/drawing/2014/main" id="{D261855B-0381-DC54-0324-7C3FF4581940}"/>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8" name="Slide Number Placeholder 7">
            <a:extLst>
              <a:ext uri="{FF2B5EF4-FFF2-40B4-BE49-F238E27FC236}">
                <a16:creationId xmlns:a16="http://schemas.microsoft.com/office/drawing/2014/main" id="{C7343BC2-D84B-F949-2EF0-ED2946ABDF70}"/>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8</a:t>
            </a:fld>
            <a:endParaRPr lang="en-US" sz="2000" dirty="0">
              <a:solidFill>
                <a:schemeClr val="tx1"/>
              </a:solidFill>
            </a:endParaRPr>
          </a:p>
        </p:txBody>
      </p:sp>
      <p:cxnSp>
        <p:nvCxnSpPr>
          <p:cNvPr id="10" name="Straight Connector 9">
            <a:extLst>
              <a:ext uri="{FF2B5EF4-FFF2-40B4-BE49-F238E27FC236}">
                <a16:creationId xmlns:a16="http://schemas.microsoft.com/office/drawing/2014/main" id="{69D65FF2-7DB3-8B66-2715-EF34F83F1103}"/>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7CBE8E2-DFC8-51EB-CEF2-63BDEB867991}"/>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931177FB-90A8-525F-EA27-D841BEBBEDCE}"/>
              </a:ext>
            </a:extLst>
          </p:cNvPr>
          <p:cNvSpPr txBox="1">
            <a:spLocks/>
          </p:cNvSpPr>
          <p:nvPr/>
        </p:nvSpPr>
        <p:spPr>
          <a:xfrm>
            <a:off x="3245713" y="4953431"/>
            <a:ext cx="3717795" cy="36792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hlinkClick r:id="rId3"/>
              </a:rPr>
              <a:t>NEVI Plan Guidance (Feb 10, 2022)</a:t>
            </a:r>
            <a:endParaRPr lang="en-US" sz="2000" dirty="0"/>
          </a:p>
        </p:txBody>
      </p:sp>
      <p:pic>
        <p:nvPicPr>
          <p:cNvPr id="16" name="Picture 15" descr="Table&#10;&#10;Description automatically generated">
            <a:extLst>
              <a:ext uri="{FF2B5EF4-FFF2-40B4-BE49-F238E27FC236}">
                <a16:creationId xmlns:a16="http://schemas.microsoft.com/office/drawing/2014/main" id="{BEEFA71A-5C41-7016-72F9-20EE5B861B98}"/>
              </a:ext>
            </a:extLst>
          </p:cNvPr>
          <p:cNvPicPr>
            <a:picLocks noChangeAspect="1"/>
          </p:cNvPicPr>
          <p:nvPr/>
        </p:nvPicPr>
        <p:blipFill>
          <a:blip r:embed="rId4"/>
          <a:stretch>
            <a:fillRect/>
          </a:stretch>
        </p:blipFill>
        <p:spPr>
          <a:xfrm>
            <a:off x="8039567" y="960573"/>
            <a:ext cx="4152433" cy="5327650"/>
          </a:xfrm>
          <a:prstGeom prst="rect">
            <a:avLst/>
          </a:prstGeom>
        </p:spPr>
      </p:pic>
      <p:sp>
        <p:nvSpPr>
          <p:cNvPr id="17" name="TextBox 16">
            <a:extLst>
              <a:ext uri="{FF2B5EF4-FFF2-40B4-BE49-F238E27FC236}">
                <a16:creationId xmlns:a16="http://schemas.microsoft.com/office/drawing/2014/main" id="{50BC408B-7D01-D68A-80D9-FF8A060B7130}"/>
              </a:ext>
            </a:extLst>
          </p:cNvPr>
          <p:cNvSpPr txBox="1"/>
          <p:nvPr/>
        </p:nvSpPr>
        <p:spPr>
          <a:xfrm>
            <a:off x="11094639" y="5321357"/>
            <a:ext cx="964839" cy="923330"/>
          </a:xfrm>
          <a:prstGeom prst="rect">
            <a:avLst/>
          </a:prstGeom>
          <a:noFill/>
        </p:spPr>
        <p:txBody>
          <a:bodyPr wrap="square" rtlCol="0">
            <a:spAutoFit/>
          </a:bodyPr>
          <a:lstStyle/>
          <a:p>
            <a:r>
              <a:rPr lang="en-US" dirty="0">
                <a:solidFill>
                  <a:srgbClr val="7A0019"/>
                </a:solidFill>
              </a:rPr>
              <a:t>1.64% of total funds</a:t>
            </a:r>
          </a:p>
        </p:txBody>
      </p:sp>
      <p:sp>
        <p:nvSpPr>
          <p:cNvPr id="18" name="Rectangle 17">
            <a:extLst>
              <a:ext uri="{FF2B5EF4-FFF2-40B4-BE49-F238E27FC236}">
                <a16:creationId xmlns:a16="http://schemas.microsoft.com/office/drawing/2014/main" id="{41EB0BE9-D3B2-3B57-9833-2B5B9E4B3FC6}"/>
              </a:ext>
            </a:extLst>
          </p:cNvPr>
          <p:cNvSpPr/>
          <p:nvPr/>
        </p:nvSpPr>
        <p:spPr>
          <a:xfrm>
            <a:off x="9008267" y="6107906"/>
            <a:ext cx="1921669" cy="180317"/>
          </a:xfrm>
          <a:prstGeom prst="rect">
            <a:avLst/>
          </a:prstGeom>
          <a:noFill/>
          <a:ln w="38100">
            <a:solidFill>
              <a:srgbClr val="7A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166C1030-7ABF-754C-BAE4-071C0F465D8D}"/>
              </a:ext>
            </a:extLst>
          </p:cNvPr>
          <p:cNvCxnSpPr>
            <a:cxnSpLocks/>
            <a:stCxn id="18" idx="3"/>
            <a:endCxn id="17" idx="1"/>
          </p:cNvCxnSpPr>
          <p:nvPr/>
        </p:nvCxnSpPr>
        <p:spPr>
          <a:xfrm flipV="1">
            <a:off x="10929936" y="5783022"/>
            <a:ext cx="164703" cy="415043"/>
          </a:xfrm>
          <a:prstGeom prst="straightConnector1">
            <a:avLst/>
          </a:prstGeom>
          <a:ln w="28575">
            <a:solidFill>
              <a:srgbClr val="7A0019"/>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6B1C7D2-400A-3B41-2035-303A49D3FA98}"/>
              </a:ext>
            </a:extLst>
          </p:cNvPr>
          <p:cNvSpPr txBox="1"/>
          <p:nvPr/>
        </p:nvSpPr>
        <p:spPr>
          <a:xfrm>
            <a:off x="897658" y="2011855"/>
            <a:ext cx="6160304" cy="2862322"/>
          </a:xfrm>
          <a:prstGeom prst="rect">
            <a:avLst/>
          </a:prstGeom>
          <a:noFill/>
        </p:spPr>
        <p:txBody>
          <a:bodyPr wrap="square" rtlCol="0">
            <a:spAutoFit/>
          </a:bodyPr>
          <a:lstStyle/>
          <a:p>
            <a:r>
              <a:rPr lang="en-US" sz="2000" dirty="0"/>
              <a:t>“State Plans should explain how the State will deliver projects under the NEVI Formula Program that, consistent with E.). 14008 and the Interim Justice40 Guidance issued by the White House and USDOT, target at least 40 percent of the benefits towards disadvantaged communities. Consistent with the Justice40 Interim Guidance, USDOT and USDOE have developed an EV Charing Justice40 Mapping Tool that States are encouraged to utilize during the development of their Plans.”</a:t>
            </a:r>
          </a:p>
        </p:txBody>
      </p:sp>
    </p:spTree>
    <p:extLst>
      <p:ext uri="{BB962C8B-B14F-4D97-AF65-F5344CB8AC3E}">
        <p14:creationId xmlns:p14="http://schemas.microsoft.com/office/powerpoint/2010/main" val="3384043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CB3A0A-BA6D-A5D4-583C-FE56BBEC5E75}"/>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8A88055-E26A-5DDF-952B-763FA2D64B8E}"/>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94170C7-CABE-CF05-BED3-31C10DE028D6}"/>
              </a:ext>
            </a:extLst>
          </p:cNvPr>
          <p:cNvSpPr txBox="1">
            <a:spLocks/>
          </p:cNvSpPr>
          <p:nvPr/>
        </p:nvSpPr>
        <p:spPr>
          <a:xfrm>
            <a:off x="132522" y="181458"/>
            <a:ext cx="914400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Minnesota EV Infrastructure Plan</a:t>
            </a:r>
          </a:p>
        </p:txBody>
      </p:sp>
      <p:pic>
        <p:nvPicPr>
          <p:cNvPr id="5" name="Picture 4">
            <a:extLst>
              <a:ext uri="{FF2B5EF4-FFF2-40B4-BE49-F238E27FC236}">
                <a16:creationId xmlns:a16="http://schemas.microsoft.com/office/drawing/2014/main" id="{9A7A367B-539D-47A7-23BF-34FC3A46E4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4BF7A983-7770-7E5F-036D-4B4D1E629941}"/>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(9/14/2022)</a:t>
            </a:r>
          </a:p>
        </p:txBody>
      </p:sp>
      <p:sp>
        <p:nvSpPr>
          <p:cNvPr id="7" name="Title 1">
            <a:extLst>
              <a:ext uri="{FF2B5EF4-FFF2-40B4-BE49-F238E27FC236}">
                <a16:creationId xmlns:a16="http://schemas.microsoft.com/office/drawing/2014/main" id="{D261855B-0381-DC54-0324-7C3FF4581940}"/>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8" name="Slide Number Placeholder 7">
            <a:extLst>
              <a:ext uri="{FF2B5EF4-FFF2-40B4-BE49-F238E27FC236}">
                <a16:creationId xmlns:a16="http://schemas.microsoft.com/office/drawing/2014/main" id="{C7343BC2-D84B-F949-2EF0-ED2946ABDF70}"/>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9</a:t>
            </a:fld>
            <a:endParaRPr lang="en-US" sz="2000" dirty="0">
              <a:solidFill>
                <a:schemeClr val="tx1"/>
              </a:solidFill>
            </a:endParaRPr>
          </a:p>
        </p:txBody>
      </p:sp>
      <p:cxnSp>
        <p:nvCxnSpPr>
          <p:cNvPr id="10" name="Straight Connector 9">
            <a:extLst>
              <a:ext uri="{FF2B5EF4-FFF2-40B4-BE49-F238E27FC236}">
                <a16:creationId xmlns:a16="http://schemas.microsoft.com/office/drawing/2014/main" id="{69D65FF2-7DB3-8B66-2715-EF34F83F1103}"/>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7CBE8E2-DFC8-51EB-CEF2-63BDEB867991}"/>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text, outdoor, green, sign&#10;&#10;Description automatically generated">
            <a:extLst>
              <a:ext uri="{FF2B5EF4-FFF2-40B4-BE49-F238E27FC236}">
                <a16:creationId xmlns:a16="http://schemas.microsoft.com/office/drawing/2014/main" id="{3FA46D81-9951-E825-D386-43CCED2A1737}"/>
              </a:ext>
            </a:extLst>
          </p:cNvPr>
          <p:cNvPicPr>
            <a:picLocks noChangeAspect="1"/>
          </p:cNvPicPr>
          <p:nvPr/>
        </p:nvPicPr>
        <p:blipFill>
          <a:blip r:embed="rId3"/>
          <a:stretch>
            <a:fillRect/>
          </a:stretch>
        </p:blipFill>
        <p:spPr>
          <a:xfrm>
            <a:off x="527711" y="1343602"/>
            <a:ext cx="5568289" cy="3798088"/>
          </a:xfrm>
          <a:prstGeom prst="rect">
            <a:avLst/>
          </a:prstGeom>
        </p:spPr>
      </p:pic>
      <p:pic>
        <p:nvPicPr>
          <p:cNvPr id="12" name="Picture 11" descr="Diagram, map&#10;&#10;Description automatically generated">
            <a:extLst>
              <a:ext uri="{FF2B5EF4-FFF2-40B4-BE49-F238E27FC236}">
                <a16:creationId xmlns:a16="http://schemas.microsoft.com/office/drawing/2014/main" id="{B63E8B27-ADF4-B8EC-3498-B00AF72B76FA}"/>
              </a:ext>
            </a:extLst>
          </p:cNvPr>
          <p:cNvPicPr>
            <a:picLocks noChangeAspect="1"/>
          </p:cNvPicPr>
          <p:nvPr/>
        </p:nvPicPr>
        <p:blipFill>
          <a:blip r:embed="rId4"/>
          <a:stretch>
            <a:fillRect/>
          </a:stretch>
        </p:blipFill>
        <p:spPr>
          <a:xfrm>
            <a:off x="7929977" y="1252873"/>
            <a:ext cx="3734312" cy="4710398"/>
          </a:xfrm>
          <a:prstGeom prst="rect">
            <a:avLst/>
          </a:prstGeom>
        </p:spPr>
      </p:pic>
      <p:pic>
        <p:nvPicPr>
          <p:cNvPr id="14" name="Picture 13" descr="A screenshot of a computer&#10;&#10;Description automatically generated with low confidence">
            <a:extLst>
              <a:ext uri="{FF2B5EF4-FFF2-40B4-BE49-F238E27FC236}">
                <a16:creationId xmlns:a16="http://schemas.microsoft.com/office/drawing/2014/main" id="{CAF6DB5D-EDF1-7130-5C33-1AB2D461D56E}"/>
              </a:ext>
            </a:extLst>
          </p:cNvPr>
          <p:cNvPicPr>
            <a:picLocks noChangeAspect="1"/>
          </p:cNvPicPr>
          <p:nvPr/>
        </p:nvPicPr>
        <p:blipFill>
          <a:blip r:embed="rId5"/>
          <a:stretch>
            <a:fillRect/>
          </a:stretch>
        </p:blipFill>
        <p:spPr>
          <a:xfrm>
            <a:off x="2306706" y="4509514"/>
            <a:ext cx="5209767" cy="1434086"/>
          </a:xfrm>
          <a:prstGeom prst="rect">
            <a:avLst/>
          </a:prstGeom>
          <a:ln w="28575">
            <a:solidFill>
              <a:srgbClr val="7A0019"/>
            </a:solidFill>
          </a:ln>
        </p:spPr>
      </p:pic>
      <p:pic>
        <p:nvPicPr>
          <p:cNvPr id="19" name="Picture 18">
            <a:extLst>
              <a:ext uri="{FF2B5EF4-FFF2-40B4-BE49-F238E27FC236}">
                <a16:creationId xmlns:a16="http://schemas.microsoft.com/office/drawing/2014/main" id="{2EEE8062-D48B-9F60-D50F-EFF94F55122E}"/>
              </a:ext>
            </a:extLst>
          </p:cNvPr>
          <p:cNvPicPr>
            <a:picLocks noChangeAspect="1"/>
          </p:cNvPicPr>
          <p:nvPr/>
        </p:nvPicPr>
        <p:blipFill rotWithShape="1">
          <a:blip r:embed="rId6">
            <a:extLst>
              <a:ext uri="{28A0092B-C50C-407E-A947-70E740481C1C}">
                <a14:useLocalDpi xmlns:a14="http://schemas.microsoft.com/office/drawing/2010/main" val="0"/>
              </a:ext>
            </a:extLst>
          </a:blip>
          <a:srcRect t="52448"/>
          <a:stretch/>
        </p:blipFill>
        <p:spPr>
          <a:xfrm>
            <a:off x="3774740" y="1252871"/>
            <a:ext cx="4299160" cy="1783398"/>
          </a:xfrm>
          <a:prstGeom prst="rect">
            <a:avLst/>
          </a:prstGeom>
          <a:ln w="28575">
            <a:solidFill>
              <a:srgbClr val="7A0019"/>
            </a:solidFill>
          </a:ln>
        </p:spPr>
      </p:pic>
    </p:spTree>
    <p:extLst>
      <p:ext uri="{BB962C8B-B14F-4D97-AF65-F5344CB8AC3E}">
        <p14:creationId xmlns:p14="http://schemas.microsoft.com/office/powerpoint/2010/main" val="19021200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TotalTime>
  <Words>964</Words>
  <Application>Microsoft Macintosh PowerPoint</Application>
  <PresentationFormat>Widescreen</PresentationFormat>
  <Paragraphs>116</Paragraphs>
  <Slides>10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PEV Equity, Public Charging, &amp; Justice40 Initiative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PEV Equity, Public Charging, &amp; Justice40 Initiative</dc:title>
  <dc:creator>Hannah Debruin</dc:creator>
  <cp:lastModifiedBy>Hannah Debruin</cp:lastModifiedBy>
  <cp:revision>16</cp:revision>
  <dcterms:created xsi:type="dcterms:W3CDTF">2022-09-13T16:54:18Z</dcterms:created>
  <dcterms:modified xsi:type="dcterms:W3CDTF">2022-09-14T03:04:12Z</dcterms:modified>
</cp:coreProperties>
</file>